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1" r:id="rId3"/>
    <p:sldId id="279" r:id="rId4"/>
    <p:sldId id="257" r:id="rId5"/>
    <p:sldId id="258" r:id="rId6"/>
    <p:sldId id="259" r:id="rId7"/>
    <p:sldId id="263" r:id="rId8"/>
    <p:sldId id="261" r:id="rId9"/>
    <p:sldId id="269" r:id="rId10"/>
    <p:sldId id="270" r:id="rId11"/>
    <p:sldId id="267" r:id="rId12"/>
    <p:sldId id="278" r:id="rId13"/>
    <p:sldId id="266" r:id="rId14"/>
    <p:sldId id="272" r:id="rId15"/>
    <p:sldId id="281" r:id="rId16"/>
    <p:sldId id="260" r:id="rId17"/>
    <p:sldId id="277" r:id="rId18"/>
    <p:sldId id="274" r:id="rId19"/>
    <p:sldId id="264" r:id="rId20"/>
    <p:sldId id="275" r:id="rId21"/>
    <p:sldId id="276" r:id="rId22"/>
    <p:sldId id="273" r:id="rId23"/>
    <p:sldId id="265"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78" d="100"/>
          <a:sy n="78" d="100"/>
        </p:scale>
        <p:origin x="6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4.xml.rels><?xml version="1.0" encoding="UTF-8" standalone="yes"?>
<Relationships xmlns="http://schemas.openxmlformats.org/package/2006/relationships"><Relationship Id="rId1" Type="http://schemas.openxmlformats.org/officeDocument/2006/relationships/hyperlink" Target="https://cdn.openai.com/better-language-models/language_models_are_unsupervised_multitask_learners.pdf"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cdn.openai.com/better-language-models/language_models_are_unsupervised_multitask_learners.pdf"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5294C-4E29-47F8-8BFD-421489BE0C08}" type="doc">
      <dgm:prSet loTypeId="urn:microsoft.com/office/officeart/2005/8/layout/hChevron3" loCatId="process" qsTypeId="urn:microsoft.com/office/officeart/2005/8/quickstyle/simple1" qsCatId="simple" csTypeId="urn:microsoft.com/office/officeart/2005/8/colors/colorful5" csCatId="colorful" phldr="1"/>
      <dgm:spPr/>
      <dgm:t>
        <a:bodyPr/>
        <a:lstStyle/>
        <a:p>
          <a:endParaRPr lang="en-US"/>
        </a:p>
      </dgm:t>
    </dgm:pt>
    <dgm:pt modelId="{90869DC5-E784-4418-9110-2232F3293D73}">
      <dgm:prSet/>
      <dgm:spPr/>
      <dgm:t>
        <a:bodyPr/>
        <a:lstStyle/>
        <a:p>
          <a:r>
            <a:rPr lang="en-US"/>
            <a:t>Don’t have time to read the full article? Worry Not!</a:t>
          </a:r>
        </a:p>
      </dgm:t>
    </dgm:pt>
    <dgm:pt modelId="{02DC23AA-4F0F-4A61-B9FB-93D5BA368322}" type="parTrans" cxnId="{8E788624-247B-4F19-B8D1-3DD24CFDC1FE}">
      <dgm:prSet/>
      <dgm:spPr/>
      <dgm:t>
        <a:bodyPr/>
        <a:lstStyle/>
        <a:p>
          <a:endParaRPr lang="en-US"/>
        </a:p>
      </dgm:t>
    </dgm:pt>
    <dgm:pt modelId="{2DEBCC8E-8ACC-475D-924A-B5635DBB945E}" type="sibTrans" cxnId="{8E788624-247B-4F19-B8D1-3DD24CFDC1FE}">
      <dgm:prSet/>
      <dgm:spPr/>
      <dgm:t>
        <a:bodyPr/>
        <a:lstStyle/>
        <a:p>
          <a:endParaRPr lang="en-US"/>
        </a:p>
      </dgm:t>
    </dgm:pt>
    <dgm:pt modelId="{F916D598-552D-477E-B8CB-C1C6C75D96DD}">
      <dgm:prSet/>
      <dgm:spPr/>
      <dgm:t>
        <a:bodyPr/>
        <a:lstStyle/>
        <a:p>
          <a:r>
            <a:rPr lang="en-US"/>
            <a:t>Transformers to the rescue</a:t>
          </a:r>
        </a:p>
      </dgm:t>
    </dgm:pt>
    <dgm:pt modelId="{C1C9D004-A616-4A6A-8CC0-C8BFEE2AEA29}" type="parTrans" cxnId="{A2E84236-80EC-4C78-858F-81AF7FEEAF8D}">
      <dgm:prSet/>
      <dgm:spPr/>
      <dgm:t>
        <a:bodyPr/>
        <a:lstStyle/>
        <a:p>
          <a:endParaRPr lang="en-US"/>
        </a:p>
      </dgm:t>
    </dgm:pt>
    <dgm:pt modelId="{B36429A9-BC8F-4258-A7A8-9FAEC1ECA59A}" type="sibTrans" cxnId="{A2E84236-80EC-4C78-858F-81AF7FEEAF8D}">
      <dgm:prSet/>
      <dgm:spPr/>
      <dgm:t>
        <a:bodyPr/>
        <a:lstStyle/>
        <a:p>
          <a:endParaRPr lang="en-US"/>
        </a:p>
      </dgm:t>
    </dgm:pt>
    <dgm:pt modelId="{90C0C727-45A6-4014-B84E-153A6011A6AC}" type="pres">
      <dgm:prSet presAssocID="{AC75294C-4E29-47F8-8BFD-421489BE0C08}" presName="Name0" presStyleCnt="0">
        <dgm:presLayoutVars>
          <dgm:dir/>
          <dgm:resizeHandles val="exact"/>
        </dgm:presLayoutVars>
      </dgm:prSet>
      <dgm:spPr/>
    </dgm:pt>
    <dgm:pt modelId="{DA88E758-1019-4491-9128-F2D25487E90B}" type="pres">
      <dgm:prSet presAssocID="{90869DC5-E784-4418-9110-2232F3293D73}" presName="parTxOnly" presStyleLbl="node1" presStyleIdx="0" presStyleCnt="2">
        <dgm:presLayoutVars>
          <dgm:bulletEnabled val="1"/>
        </dgm:presLayoutVars>
      </dgm:prSet>
      <dgm:spPr/>
    </dgm:pt>
    <dgm:pt modelId="{14B5EC72-ACC5-4A5C-8B23-CDE3D647C587}" type="pres">
      <dgm:prSet presAssocID="{2DEBCC8E-8ACC-475D-924A-B5635DBB945E}" presName="parSpace" presStyleCnt="0"/>
      <dgm:spPr/>
    </dgm:pt>
    <dgm:pt modelId="{BD7EDA3D-B0FC-475C-92B7-21DCF88677D1}" type="pres">
      <dgm:prSet presAssocID="{F916D598-552D-477E-B8CB-C1C6C75D96DD}" presName="parTxOnly" presStyleLbl="node1" presStyleIdx="1" presStyleCnt="2">
        <dgm:presLayoutVars>
          <dgm:bulletEnabled val="1"/>
        </dgm:presLayoutVars>
      </dgm:prSet>
      <dgm:spPr/>
    </dgm:pt>
  </dgm:ptLst>
  <dgm:cxnLst>
    <dgm:cxn modelId="{818F5C11-B67F-4439-9E1C-913923FB083B}" type="presOf" srcId="{AC75294C-4E29-47F8-8BFD-421489BE0C08}" destId="{90C0C727-45A6-4014-B84E-153A6011A6AC}" srcOrd="0" destOrd="0" presId="urn:microsoft.com/office/officeart/2005/8/layout/hChevron3"/>
    <dgm:cxn modelId="{8E788624-247B-4F19-B8D1-3DD24CFDC1FE}" srcId="{AC75294C-4E29-47F8-8BFD-421489BE0C08}" destId="{90869DC5-E784-4418-9110-2232F3293D73}" srcOrd="0" destOrd="0" parTransId="{02DC23AA-4F0F-4A61-B9FB-93D5BA368322}" sibTransId="{2DEBCC8E-8ACC-475D-924A-B5635DBB945E}"/>
    <dgm:cxn modelId="{A2E84236-80EC-4C78-858F-81AF7FEEAF8D}" srcId="{AC75294C-4E29-47F8-8BFD-421489BE0C08}" destId="{F916D598-552D-477E-B8CB-C1C6C75D96DD}" srcOrd="1" destOrd="0" parTransId="{C1C9D004-A616-4A6A-8CC0-C8BFEE2AEA29}" sibTransId="{B36429A9-BC8F-4258-A7A8-9FAEC1ECA59A}"/>
    <dgm:cxn modelId="{D79682D1-BFCB-4ED6-AA42-5ED1A6AA5F8A}" type="presOf" srcId="{F916D598-552D-477E-B8CB-C1C6C75D96DD}" destId="{BD7EDA3D-B0FC-475C-92B7-21DCF88677D1}" srcOrd="0" destOrd="0" presId="urn:microsoft.com/office/officeart/2005/8/layout/hChevron3"/>
    <dgm:cxn modelId="{8A6136EB-FBD3-4CD3-A761-B297AAA0147C}" type="presOf" srcId="{90869DC5-E784-4418-9110-2232F3293D73}" destId="{DA88E758-1019-4491-9128-F2D25487E90B}" srcOrd="0" destOrd="0" presId="urn:microsoft.com/office/officeart/2005/8/layout/hChevron3"/>
    <dgm:cxn modelId="{E2E5F0BD-D7DD-4B42-8152-A84158FBBE47}" type="presParOf" srcId="{90C0C727-45A6-4014-B84E-153A6011A6AC}" destId="{DA88E758-1019-4491-9128-F2D25487E90B}" srcOrd="0" destOrd="0" presId="urn:microsoft.com/office/officeart/2005/8/layout/hChevron3"/>
    <dgm:cxn modelId="{7230F542-58DD-4742-AFF9-67B758E38990}" type="presParOf" srcId="{90C0C727-45A6-4014-B84E-153A6011A6AC}" destId="{14B5EC72-ACC5-4A5C-8B23-CDE3D647C587}" srcOrd="1" destOrd="0" presId="urn:microsoft.com/office/officeart/2005/8/layout/hChevron3"/>
    <dgm:cxn modelId="{C4B7ED5A-E007-40BB-9A11-63FE6E821649}" type="presParOf" srcId="{90C0C727-45A6-4014-B84E-153A6011A6AC}" destId="{BD7EDA3D-B0FC-475C-92B7-21DCF88677D1}"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FE5055-4098-4DD9-96CD-A911CEA2C406}"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44632FD8-3BD3-4DAD-AD95-4D5C844AADB2}">
      <dgm:prSet/>
      <dgm:spPr/>
      <dgm:t>
        <a:bodyPr/>
        <a:lstStyle/>
        <a:p>
          <a:r>
            <a:rPr lang="en-US"/>
            <a:t>Facebook AI research combined Google's BERT and Open Ai's GPT</a:t>
          </a:r>
        </a:p>
      </dgm:t>
    </dgm:pt>
    <dgm:pt modelId="{CA754242-40F9-4CA8-B4C7-76EE55AACBC0}" type="parTrans" cxnId="{F075C84C-B262-4A64-85A3-0022A431ED7D}">
      <dgm:prSet/>
      <dgm:spPr/>
      <dgm:t>
        <a:bodyPr/>
        <a:lstStyle/>
        <a:p>
          <a:endParaRPr lang="en-US"/>
        </a:p>
      </dgm:t>
    </dgm:pt>
    <dgm:pt modelId="{6F50D5C6-7979-4553-B0AD-C192B0080036}" type="sibTrans" cxnId="{F075C84C-B262-4A64-85A3-0022A431ED7D}">
      <dgm:prSet/>
      <dgm:spPr/>
      <dgm:t>
        <a:bodyPr/>
        <a:lstStyle/>
        <a:p>
          <a:endParaRPr lang="en-US"/>
        </a:p>
      </dgm:t>
    </dgm:pt>
    <dgm:pt modelId="{A5842680-F0FA-4928-9B45-D1D7AFEFB117}">
      <dgm:prSet/>
      <dgm:spPr/>
      <dgm:t>
        <a:bodyPr/>
        <a:lstStyle/>
        <a:p>
          <a:r>
            <a:rPr lang="en-US" dirty="0"/>
            <a:t>A denoising autoencoder for pretraining sequence-to-sequence models and uses a standard Transformer-based neural machine translation architecture.</a:t>
          </a:r>
        </a:p>
      </dgm:t>
    </dgm:pt>
    <dgm:pt modelId="{A8BE3FF3-D568-439A-98C5-176B145B4E1D}" type="parTrans" cxnId="{29B6A7C5-D80D-47A6-A99E-03D40C871B5E}">
      <dgm:prSet/>
      <dgm:spPr/>
      <dgm:t>
        <a:bodyPr/>
        <a:lstStyle/>
        <a:p>
          <a:endParaRPr lang="en-US"/>
        </a:p>
      </dgm:t>
    </dgm:pt>
    <dgm:pt modelId="{D9B9C801-7834-4B3B-BA01-3D096B662C44}" type="sibTrans" cxnId="{29B6A7C5-D80D-47A6-A99E-03D40C871B5E}">
      <dgm:prSet/>
      <dgm:spPr/>
      <dgm:t>
        <a:bodyPr/>
        <a:lstStyle/>
        <a:p>
          <a:endParaRPr lang="en-US"/>
        </a:p>
      </dgm:t>
    </dgm:pt>
    <dgm:pt modelId="{038BCBD1-B577-4107-B1C0-57EC98BF1B12}">
      <dgm:prSet/>
      <dgm:spPr/>
      <dgm:t>
        <a:bodyPr/>
        <a:lstStyle/>
        <a:p>
          <a:r>
            <a:rPr lang="en-US" dirty="0"/>
            <a:t>Uses a standard seq2seq/NMT architecture with a bidirectional encoder (like BERT) and a left-to-right decoder (like GPT). This means the encoder's attention mask is fully visible, like BERT, and the decoder's attention mask is causal, like GPT2.</a:t>
          </a:r>
        </a:p>
      </dgm:t>
    </dgm:pt>
    <dgm:pt modelId="{7C7EE358-602B-4FEF-BB9E-98F75DF25547}" type="parTrans" cxnId="{D03DE519-9D33-4F9F-97B3-DDDF446FE111}">
      <dgm:prSet/>
      <dgm:spPr/>
      <dgm:t>
        <a:bodyPr/>
        <a:lstStyle/>
        <a:p>
          <a:endParaRPr lang="en-US"/>
        </a:p>
      </dgm:t>
    </dgm:pt>
    <dgm:pt modelId="{CE2E911F-E579-4DE7-9E2E-B1C970168F21}" type="sibTrans" cxnId="{D03DE519-9D33-4F9F-97B3-DDDF446FE111}">
      <dgm:prSet/>
      <dgm:spPr/>
      <dgm:t>
        <a:bodyPr/>
        <a:lstStyle/>
        <a:p>
          <a:endParaRPr lang="en-US"/>
        </a:p>
      </dgm:t>
    </dgm:pt>
    <dgm:pt modelId="{7CABA6F3-71B1-40CF-A525-B35824CB1FA0}">
      <dgm:prSet/>
      <dgm:spPr/>
      <dgm:t>
        <a:bodyPr/>
        <a:lstStyle/>
        <a:p>
          <a:r>
            <a:rPr lang="en-US" dirty="0"/>
            <a:t>Trained by </a:t>
          </a:r>
        </a:p>
      </dgm:t>
    </dgm:pt>
    <dgm:pt modelId="{5CD7D571-4CB9-418D-BE4C-C09ECB5C1FD6}" type="parTrans" cxnId="{133C9AC3-0249-43CD-908C-B8909B2B6460}">
      <dgm:prSet/>
      <dgm:spPr/>
      <dgm:t>
        <a:bodyPr/>
        <a:lstStyle/>
        <a:p>
          <a:endParaRPr lang="en-US"/>
        </a:p>
      </dgm:t>
    </dgm:pt>
    <dgm:pt modelId="{D7991F0E-A012-448A-A8E7-3287D2B5DDFE}" type="sibTrans" cxnId="{133C9AC3-0249-43CD-908C-B8909B2B6460}">
      <dgm:prSet/>
      <dgm:spPr/>
      <dgm:t>
        <a:bodyPr/>
        <a:lstStyle/>
        <a:p>
          <a:endParaRPr lang="en-US"/>
        </a:p>
      </dgm:t>
    </dgm:pt>
    <dgm:pt modelId="{4A3128A2-B68F-4272-B66E-DD60D4D0021C}">
      <dgm:prSet/>
      <dgm:spPr/>
      <dgm:t>
        <a:bodyPr/>
        <a:lstStyle/>
        <a:p>
          <a:r>
            <a:rPr lang="en-US"/>
            <a:t>corrupting text with an arbitrary noising function</a:t>
          </a:r>
        </a:p>
      </dgm:t>
    </dgm:pt>
    <dgm:pt modelId="{5ED3D736-DE76-49A4-B4AD-C4CB10F6B64B}" type="parTrans" cxnId="{4535BBE9-7790-4ED9-B439-B7DA77978FA7}">
      <dgm:prSet/>
      <dgm:spPr/>
      <dgm:t>
        <a:bodyPr/>
        <a:lstStyle/>
        <a:p>
          <a:endParaRPr lang="en-US"/>
        </a:p>
      </dgm:t>
    </dgm:pt>
    <dgm:pt modelId="{F1994755-B500-4491-A11D-B1550CD5A2CF}" type="sibTrans" cxnId="{4535BBE9-7790-4ED9-B439-B7DA77978FA7}">
      <dgm:prSet/>
      <dgm:spPr/>
      <dgm:t>
        <a:bodyPr/>
        <a:lstStyle/>
        <a:p>
          <a:endParaRPr lang="en-US"/>
        </a:p>
      </dgm:t>
    </dgm:pt>
    <dgm:pt modelId="{75E6BA39-CAD7-4F76-A7FD-86C92AA63C65}">
      <dgm:prSet/>
      <dgm:spPr/>
      <dgm:t>
        <a:bodyPr/>
        <a:lstStyle/>
        <a:p>
          <a:r>
            <a:rPr lang="en-US" dirty="0"/>
            <a:t>learning a model to reconstruct the original text. </a:t>
          </a:r>
        </a:p>
      </dgm:t>
    </dgm:pt>
    <dgm:pt modelId="{E1AD54CC-DB37-4D36-88B7-1DAE8364AFD7}" type="parTrans" cxnId="{78053E59-80D7-48CC-AAF7-D1C344533F09}">
      <dgm:prSet/>
      <dgm:spPr/>
      <dgm:t>
        <a:bodyPr/>
        <a:lstStyle/>
        <a:p>
          <a:endParaRPr lang="en-US"/>
        </a:p>
      </dgm:t>
    </dgm:pt>
    <dgm:pt modelId="{99B84B73-BAEE-4B30-BA78-DA131E70654B}" type="sibTrans" cxnId="{78053E59-80D7-48CC-AAF7-D1C344533F09}">
      <dgm:prSet/>
      <dgm:spPr/>
      <dgm:t>
        <a:bodyPr/>
        <a:lstStyle/>
        <a:p>
          <a:endParaRPr lang="en-US"/>
        </a:p>
      </dgm:t>
    </dgm:pt>
    <dgm:pt modelId="{FA344CD8-997B-4406-9BC4-7BD655C0643C}" type="pres">
      <dgm:prSet presAssocID="{17FE5055-4098-4DD9-96CD-A911CEA2C406}" presName="Name0" presStyleCnt="0">
        <dgm:presLayoutVars>
          <dgm:dir/>
          <dgm:resizeHandles val="exact"/>
        </dgm:presLayoutVars>
      </dgm:prSet>
      <dgm:spPr/>
    </dgm:pt>
    <dgm:pt modelId="{2801BA59-D5BB-4227-8A50-E36C2BA9007F}" type="pres">
      <dgm:prSet presAssocID="{44632FD8-3BD3-4DAD-AD95-4D5C844AADB2}" presName="node" presStyleLbl="node1" presStyleIdx="0" presStyleCnt="4">
        <dgm:presLayoutVars>
          <dgm:bulletEnabled val="1"/>
        </dgm:presLayoutVars>
      </dgm:prSet>
      <dgm:spPr/>
    </dgm:pt>
    <dgm:pt modelId="{1119C691-A3D1-4EBC-AFFC-2502F1C451A0}" type="pres">
      <dgm:prSet presAssocID="{6F50D5C6-7979-4553-B0AD-C192B0080036}" presName="sibTrans" presStyleLbl="sibTrans2D1" presStyleIdx="0" presStyleCnt="3"/>
      <dgm:spPr/>
    </dgm:pt>
    <dgm:pt modelId="{36A7AD10-E09D-41E3-8A1C-F1DDAE9654B2}" type="pres">
      <dgm:prSet presAssocID="{6F50D5C6-7979-4553-B0AD-C192B0080036}" presName="connectorText" presStyleLbl="sibTrans2D1" presStyleIdx="0" presStyleCnt="3"/>
      <dgm:spPr/>
    </dgm:pt>
    <dgm:pt modelId="{409805ED-45D6-4A5B-873E-5D1B2B03325F}" type="pres">
      <dgm:prSet presAssocID="{A5842680-F0FA-4928-9B45-D1D7AFEFB117}" presName="node" presStyleLbl="node1" presStyleIdx="1" presStyleCnt="4">
        <dgm:presLayoutVars>
          <dgm:bulletEnabled val="1"/>
        </dgm:presLayoutVars>
      </dgm:prSet>
      <dgm:spPr/>
    </dgm:pt>
    <dgm:pt modelId="{3C359CD9-003B-40C7-8BBE-F23619EF6131}" type="pres">
      <dgm:prSet presAssocID="{D9B9C801-7834-4B3B-BA01-3D096B662C44}" presName="sibTrans" presStyleLbl="sibTrans2D1" presStyleIdx="1" presStyleCnt="3"/>
      <dgm:spPr/>
    </dgm:pt>
    <dgm:pt modelId="{92D92DF1-7194-4546-B0B2-7B5F76603E1B}" type="pres">
      <dgm:prSet presAssocID="{D9B9C801-7834-4B3B-BA01-3D096B662C44}" presName="connectorText" presStyleLbl="sibTrans2D1" presStyleIdx="1" presStyleCnt="3"/>
      <dgm:spPr/>
    </dgm:pt>
    <dgm:pt modelId="{CDEF060D-1BCF-427B-A3F0-366C2A6ED1EB}" type="pres">
      <dgm:prSet presAssocID="{038BCBD1-B577-4107-B1C0-57EC98BF1B12}" presName="node" presStyleLbl="node1" presStyleIdx="2" presStyleCnt="4">
        <dgm:presLayoutVars>
          <dgm:bulletEnabled val="1"/>
        </dgm:presLayoutVars>
      </dgm:prSet>
      <dgm:spPr/>
    </dgm:pt>
    <dgm:pt modelId="{BB02B4D9-A916-4B4B-B493-70BAE1819F02}" type="pres">
      <dgm:prSet presAssocID="{CE2E911F-E579-4DE7-9E2E-B1C970168F21}" presName="sibTrans" presStyleLbl="sibTrans2D1" presStyleIdx="2" presStyleCnt="3"/>
      <dgm:spPr/>
    </dgm:pt>
    <dgm:pt modelId="{A3BD26DB-C11C-42FF-860F-A88CF3B1CD3F}" type="pres">
      <dgm:prSet presAssocID="{CE2E911F-E579-4DE7-9E2E-B1C970168F21}" presName="connectorText" presStyleLbl="sibTrans2D1" presStyleIdx="2" presStyleCnt="3"/>
      <dgm:spPr/>
    </dgm:pt>
    <dgm:pt modelId="{B3818B5B-8CBB-489D-B5F7-64BC94B359B3}" type="pres">
      <dgm:prSet presAssocID="{7CABA6F3-71B1-40CF-A525-B35824CB1FA0}" presName="node" presStyleLbl="node1" presStyleIdx="3" presStyleCnt="4">
        <dgm:presLayoutVars>
          <dgm:bulletEnabled val="1"/>
        </dgm:presLayoutVars>
      </dgm:prSet>
      <dgm:spPr/>
    </dgm:pt>
  </dgm:ptLst>
  <dgm:cxnLst>
    <dgm:cxn modelId="{D03DE519-9D33-4F9F-97B3-DDDF446FE111}" srcId="{17FE5055-4098-4DD9-96CD-A911CEA2C406}" destId="{038BCBD1-B577-4107-B1C0-57EC98BF1B12}" srcOrd="2" destOrd="0" parTransId="{7C7EE358-602B-4FEF-BB9E-98F75DF25547}" sibTransId="{CE2E911F-E579-4DE7-9E2E-B1C970168F21}"/>
    <dgm:cxn modelId="{1B4A581A-4705-438A-876B-C92517E4AE13}" type="presOf" srcId="{75E6BA39-CAD7-4F76-A7FD-86C92AA63C65}" destId="{B3818B5B-8CBB-489D-B5F7-64BC94B359B3}" srcOrd="0" destOrd="2" presId="urn:microsoft.com/office/officeart/2005/8/layout/process1"/>
    <dgm:cxn modelId="{6001E036-4626-4A92-8700-36F434CA0A12}" type="presOf" srcId="{6F50D5C6-7979-4553-B0AD-C192B0080036}" destId="{1119C691-A3D1-4EBC-AFFC-2502F1C451A0}" srcOrd="0" destOrd="0" presId="urn:microsoft.com/office/officeart/2005/8/layout/process1"/>
    <dgm:cxn modelId="{55F5505E-3601-41FB-AA2A-7CE17FAFF764}" type="presOf" srcId="{6F50D5C6-7979-4553-B0AD-C192B0080036}" destId="{36A7AD10-E09D-41E3-8A1C-F1DDAE9654B2}" srcOrd="1" destOrd="0" presId="urn:microsoft.com/office/officeart/2005/8/layout/process1"/>
    <dgm:cxn modelId="{3221E944-E456-4AB8-A531-DC6EF55717C3}" type="presOf" srcId="{4A3128A2-B68F-4272-B66E-DD60D4D0021C}" destId="{B3818B5B-8CBB-489D-B5F7-64BC94B359B3}" srcOrd="0" destOrd="1" presId="urn:microsoft.com/office/officeart/2005/8/layout/process1"/>
    <dgm:cxn modelId="{64393665-FFF7-44FF-9827-F7A775ED4522}" type="presOf" srcId="{7CABA6F3-71B1-40CF-A525-B35824CB1FA0}" destId="{B3818B5B-8CBB-489D-B5F7-64BC94B359B3}" srcOrd="0" destOrd="0" presId="urn:microsoft.com/office/officeart/2005/8/layout/process1"/>
    <dgm:cxn modelId="{07A87A47-ABDD-4C80-AF0E-84FF76368C53}" type="presOf" srcId="{CE2E911F-E579-4DE7-9E2E-B1C970168F21}" destId="{A3BD26DB-C11C-42FF-860F-A88CF3B1CD3F}" srcOrd="1" destOrd="0" presId="urn:microsoft.com/office/officeart/2005/8/layout/process1"/>
    <dgm:cxn modelId="{F075C84C-B262-4A64-85A3-0022A431ED7D}" srcId="{17FE5055-4098-4DD9-96CD-A911CEA2C406}" destId="{44632FD8-3BD3-4DAD-AD95-4D5C844AADB2}" srcOrd="0" destOrd="0" parTransId="{CA754242-40F9-4CA8-B4C7-76EE55AACBC0}" sibTransId="{6F50D5C6-7979-4553-B0AD-C192B0080036}"/>
    <dgm:cxn modelId="{BEFC6E74-6DD1-498F-9F7F-DB1BD631444B}" type="presOf" srcId="{D9B9C801-7834-4B3B-BA01-3D096B662C44}" destId="{3C359CD9-003B-40C7-8BBE-F23619EF6131}" srcOrd="0" destOrd="0" presId="urn:microsoft.com/office/officeart/2005/8/layout/process1"/>
    <dgm:cxn modelId="{B970E958-E896-4567-B89C-B20FC3F4E3A2}" type="presOf" srcId="{038BCBD1-B577-4107-B1C0-57EC98BF1B12}" destId="{CDEF060D-1BCF-427B-A3F0-366C2A6ED1EB}" srcOrd="0" destOrd="0" presId="urn:microsoft.com/office/officeart/2005/8/layout/process1"/>
    <dgm:cxn modelId="{78053E59-80D7-48CC-AAF7-D1C344533F09}" srcId="{7CABA6F3-71B1-40CF-A525-B35824CB1FA0}" destId="{75E6BA39-CAD7-4F76-A7FD-86C92AA63C65}" srcOrd="1" destOrd="0" parTransId="{E1AD54CC-DB37-4D36-88B7-1DAE8364AFD7}" sibTransId="{99B84B73-BAEE-4B30-BA78-DA131E70654B}"/>
    <dgm:cxn modelId="{25815EAC-511C-4E3C-9D35-0C8C61026F30}" type="presOf" srcId="{CE2E911F-E579-4DE7-9E2E-B1C970168F21}" destId="{BB02B4D9-A916-4B4B-B493-70BAE1819F02}" srcOrd="0" destOrd="0" presId="urn:microsoft.com/office/officeart/2005/8/layout/process1"/>
    <dgm:cxn modelId="{B9F344B6-3085-43E9-B6BA-F464EFB47BF5}" type="presOf" srcId="{A5842680-F0FA-4928-9B45-D1D7AFEFB117}" destId="{409805ED-45D6-4A5B-873E-5D1B2B03325F}" srcOrd="0" destOrd="0" presId="urn:microsoft.com/office/officeart/2005/8/layout/process1"/>
    <dgm:cxn modelId="{224DFFBF-874D-4A48-A6D0-8BF592632744}" type="presOf" srcId="{17FE5055-4098-4DD9-96CD-A911CEA2C406}" destId="{FA344CD8-997B-4406-9BC4-7BD655C0643C}" srcOrd="0" destOrd="0" presId="urn:microsoft.com/office/officeart/2005/8/layout/process1"/>
    <dgm:cxn modelId="{133C9AC3-0249-43CD-908C-B8909B2B6460}" srcId="{17FE5055-4098-4DD9-96CD-A911CEA2C406}" destId="{7CABA6F3-71B1-40CF-A525-B35824CB1FA0}" srcOrd="3" destOrd="0" parTransId="{5CD7D571-4CB9-418D-BE4C-C09ECB5C1FD6}" sibTransId="{D7991F0E-A012-448A-A8E7-3287D2B5DDFE}"/>
    <dgm:cxn modelId="{29B6A7C5-D80D-47A6-A99E-03D40C871B5E}" srcId="{17FE5055-4098-4DD9-96CD-A911CEA2C406}" destId="{A5842680-F0FA-4928-9B45-D1D7AFEFB117}" srcOrd="1" destOrd="0" parTransId="{A8BE3FF3-D568-439A-98C5-176B145B4E1D}" sibTransId="{D9B9C801-7834-4B3B-BA01-3D096B662C44}"/>
    <dgm:cxn modelId="{E5E589CC-AC02-4F6F-884C-39BA5265F510}" type="presOf" srcId="{D9B9C801-7834-4B3B-BA01-3D096B662C44}" destId="{92D92DF1-7194-4546-B0B2-7B5F76603E1B}" srcOrd="1" destOrd="0" presId="urn:microsoft.com/office/officeart/2005/8/layout/process1"/>
    <dgm:cxn modelId="{4535BBE9-7790-4ED9-B439-B7DA77978FA7}" srcId="{7CABA6F3-71B1-40CF-A525-B35824CB1FA0}" destId="{4A3128A2-B68F-4272-B66E-DD60D4D0021C}" srcOrd="0" destOrd="0" parTransId="{5ED3D736-DE76-49A4-B4AD-C4CB10F6B64B}" sibTransId="{F1994755-B500-4491-A11D-B1550CD5A2CF}"/>
    <dgm:cxn modelId="{9B8907EB-8F39-4752-B996-6CFAA1862330}" type="presOf" srcId="{44632FD8-3BD3-4DAD-AD95-4D5C844AADB2}" destId="{2801BA59-D5BB-4227-8A50-E36C2BA9007F}" srcOrd="0" destOrd="0" presId="urn:microsoft.com/office/officeart/2005/8/layout/process1"/>
    <dgm:cxn modelId="{59C7F45E-5C09-4DDE-A696-6FE785FB17F1}" type="presParOf" srcId="{FA344CD8-997B-4406-9BC4-7BD655C0643C}" destId="{2801BA59-D5BB-4227-8A50-E36C2BA9007F}" srcOrd="0" destOrd="0" presId="urn:microsoft.com/office/officeart/2005/8/layout/process1"/>
    <dgm:cxn modelId="{BE0C03D9-5D28-42B8-A64A-2F1787D8BC63}" type="presParOf" srcId="{FA344CD8-997B-4406-9BC4-7BD655C0643C}" destId="{1119C691-A3D1-4EBC-AFFC-2502F1C451A0}" srcOrd="1" destOrd="0" presId="urn:microsoft.com/office/officeart/2005/8/layout/process1"/>
    <dgm:cxn modelId="{762BF6EA-50D7-477D-AE9B-BD37B0BC4181}" type="presParOf" srcId="{1119C691-A3D1-4EBC-AFFC-2502F1C451A0}" destId="{36A7AD10-E09D-41E3-8A1C-F1DDAE9654B2}" srcOrd="0" destOrd="0" presId="urn:microsoft.com/office/officeart/2005/8/layout/process1"/>
    <dgm:cxn modelId="{51FAB173-6065-47D6-9B57-758B4BFC05B1}" type="presParOf" srcId="{FA344CD8-997B-4406-9BC4-7BD655C0643C}" destId="{409805ED-45D6-4A5B-873E-5D1B2B03325F}" srcOrd="2" destOrd="0" presId="urn:microsoft.com/office/officeart/2005/8/layout/process1"/>
    <dgm:cxn modelId="{F7CEFA32-881F-43D6-85E7-FC892AA5607D}" type="presParOf" srcId="{FA344CD8-997B-4406-9BC4-7BD655C0643C}" destId="{3C359CD9-003B-40C7-8BBE-F23619EF6131}" srcOrd="3" destOrd="0" presId="urn:microsoft.com/office/officeart/2005/8/layout/process1"/>
    <dgm:cxn modelId="{1B3D2F10-6969-4DD6-885F-6422FE2A62B8}" type="presParOf" srcId="{3C359CD9-003B-40C7-8BBE-F23619EF6131}" destId="{92D92DF1-7194-4546-B0B2-7B5F76603E1B}" srcOrd="0" destOrd="0" presId="urn:microsoft.com/office/officeart/2005/8/layout/process1"/>
    <dgm:cxn modelId="{D5695911-5059-466E-BB57-0F872782E30F}" type="presParOf" srcId="{FA344CD8-997B-4406-9BC4-7BD655C0643C}" destId="{CDEF060D-1BCF-427B-A3F0-366C2A6ED1EB}" srcOrd="4" destOrd="0" presId="urn:microsoft.com/office/officeart/2005/8/layout/process1"/>
    <dgm:cxn modelId="{A5190033-C5FC-44EA-8179-2008ACF29B67}" type="presParOf" srcId="{FA344CD8-997B-4406-9BC4-7BD655C0643C}" destId="{BB02B4D9-A916-4B4B-B493-70BAE1819F02}" srcOrd="5" destOrd="0" presId="urn:microsoft.com/office/officeart/2005/8/layout/process1"/>
    <dgm:cxn modelId="{DD562CCC-BC97-436F-99D2-9C37C068B3E2}" type="presParOf" srcId="{BB02B4D9-A916-4B4B-B493-70BAE1819F02}" destId="{A3BD26DB-C11C-42FF-860F-A88CF3B1CD3F}" srcOrd="0" destOrd="0" presId="urn:microsoft.com/office/officeart/2005/8/layout/process1"/>
    <dgm:cxn modelId="{92D12F2B-59D7-4022-936F-F3A00EF0A251}" type="presParOf" srcId="{FA344CD8-997B-4406-9BC4-7BD655C0643C}" destId="{B3818B5B-8CBB-489D-B5F7-64BC94B359B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FE5055-4098-4DD9-96CD-A911CEA2C406}"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44632FD8-3BD3-4DAD-AD95-4D5C844AADB2}">
      <dgm:prSet/>
      <dgm:spPr/>
      <dgm:t>
        <a:bodyPr/>
        <a:lstStyle/>
        <a:p>
          <a:r>
            <a:rPr lang="en-US" dirty="0"/>
            <a:t>Yes – Google created it</a:t>
          </a:r>
        </a:p>
      </dgm:t>
    </dgm:pt>
    <dgm:pt modelId="{CA754242-40F9-4CA8-B4C7-76EE55AACBC0}" type="parTrans" cxnId="{F075C84C-B262-4A64-85A3-0022A431ED7D}">
      <dgm:prSet/>
      <dgm:spPr/>
      <dgm:t>
        <a:bodyPr/>
        <a:lstStyle/>
        <a:p>
          <a:endParaRPr lang="en-US"/>
        </a:p>
      </dgm:t>
    </dgm:pt>
    <dgm:pt modelId="{6F50D5C6-7979-4553-B0AD-C192B0080036}" type="sibTrans" cxnId="{F075C84C-B262-4A64-85A3-0022A431ED7D}">
      <dgm:prSet/>
      <dgm:spPr/>
      <dgm:t>
        <a:bodyPr/>
        <a:lstStyle/>
        <a:p>
          <a:endParaRPr lang="en-US"/>
        </a:p>
      </dgm:t>
    </dgm:pt>
    <dgm:pt modelId="{A5842680-F0FA-4928-9B45-D1D7AFEFB117}">
      <dgm:prSet/>
      <dgm:spPr/>
      <dgm:t>
        <a:bodyPr/>
        <a:lstStyle/>
        <a:p>
          <a:r>
            <a:rPr lang="en-US" dirty="0"/>
            <a:t>Transformer based architecture that uses a text-to-text approach</a:t>
          </a:r>
        </a:p>
      </dgm:t>
    </dgm:pt>
    <dgm:pt modelId="{A8BE3FF3-D568-439A-98C5-176B145B4E1D}" type="parTrans" cxnId="{29B6A7C5-D80D-47A6-A99E-03D40C871B5E}">
      <dgm:prSet/>
      <dgm:spPr/>
      <dgm:t>
        <a:bodyPr/>
        <a:lstStyle/>
        <a:p>
          <a:endParaRPr lang="en-US"/>
        </a:p>
      </dgm:t>
    </dgm:pt>
    <dgm:pt modelId="{D9B9C801-7834-4B3B-BA01-3D096B662C44}" type="sibTrans" cxnId="{29B6A7C5-D80D-47A6-A99E-03D40C871B5E}">
      <dgm:prSet/>
      <dgm:spPr/>
      <dgm:t>
        <a:bodyPr/>
        <a:lstStyle/>
        <a:p>
          <a:endParaRPr lang="en-US"/>
        </a:p>
      </dgm:t>
    </dgm:pt>
    <dgm:pt modelId="{038BCBD1-B577-4107-B1C0-57EC98BF1B12}">
      <dgm:prSet custT="1"/>
      <dgm:spPr/>
      <dgm:t>
        <a:bodyPr/>
        <a:lstStyle/>
        <a:p>
          <a:r>
            <a:rPr lang="en-US" sz="1400" dirty="0"/>
            <a:t>Every task – including translation, question answering, and classification – is cast as feeding the model text as input and training it to generate some target text</a:t>
          </a:r>
        </a:p>
      </dgm:t>
    </dgm:pt>
    <dgm:pt modelId="{7C7EE358-602B-4FEF-BB9E-98F75DF25547}" type="parTrans" cxnId="{D03DE519-9D33-4F9F-97B3-DDDF446FE111}">
      <dgm:prSet/>
      <dgm:spPr/>
      <dgm:t>
        <a:bodyPr/>
        <a:lstStyle/>
        <a:p>
          <a:endParaRPr lang="en-US"/>
        </a:p>
      </dgm:t>
    </dgm:pt>
    <dgm:pt modelId="{CE2E911F-E579-4DE7-9E2E-B1C970168F21}" type="sibTrans" cxnId="{D03DE519-9D33-4F9F-97B3-DDDF446FE111}">
      <dgm:prSet/>
      <dgm:spPr/>
      <dgm:t>
        <a:bodyPr/>
        <a:lstStyle/>
        <a:p>
          <a:endParaRPr lang="en-US"/>
        </a:p>
      </dgm:t>
    </dgm:pt>
    <dgm:pt modelId="{7CABA6F3-71B1-40CF-A525-B35824CB1FA0}">
      <dgm:prSet/>
      <dgm:spPr/>
      <dgm:t>
        <a:bodyPr/>
        <a:lstStyle/>
        <a:p>
          <a:pPr algn="l"/>
          <a:r>
            <a:rPr lang="en-US" dirty="0"/>
            <a:t>The changes compared to BERT include:</a:t>
          </a:r>
        </a:p>
        <a:p>
          <a:pPr algn="l"/>
          <a:r>
            <a:rPr lang="en-US" dirty="0"/>
            <a:t>adding a causal decoder to the bidirectional architecture.</a:t>
          </a:r>
        </a:p>
        <a:p>
          <a:pPr algn="l"/>
          <a:r>
            <a:rPr lang="en-US" dirty="0"/>
            <a:t>replacing the fill-in-the-blank cloze task with a mix of alternative pre-training tasks</a:t>
          </a:r>
        </a:p>
      </dgm:t>
    </dgm:pt>
    <dgm:pt modelId="{5CD7D571-4CB9-418D-BE4C-C09ECB5C1FD6}" type="parTrans" cxnId="{133C9AC3-0249-43CD-908C-B8909B2B6460}">
      <dgm:prSet/>
      <dgm:spPr/>
      <dgm:t>
        <a:bodyPr/>
        <a:lstStyle/>
        <a:p>
          <a:endParaRPr lang="en-US"/>
        </a:p>
      </dgm:t>
    </dgm:pt>
    <dgm:pt modelId="{D7991F0E-A012-448A-A8E7-3287D2B5DDFE}" type="sibTrans" cxnId="{133C9AC3-0249-43CD-908C-B8909B2B6460}">
      <dgm:prSet/>
      <dgm:spPr/>
      <dgm:t>
        <a:bodyPr/>
        <a:lstStyle/>
        <a:p>
          <a:endParaRPr lang="en-US"/>
        </a:p>
      </dgm:t>
    </dgm:pt>
    <dgm:pt modelId="{FA344CD8-997B-4406-9BC4-7BD655C0643C}" type="pres">
      <dgm:prSet presAssocID="{17FE5055-4098-4DD9-96CD-A911CEA2C406}" presName="Name0" presStyleCnt="0">
        <dgm:presLayoutVars>
          <dgm:dir/>
          <dgm:resizeHandles val="exact"/>
        </dgm:presLayoutVars>
      </dgm:prSet>
      <dgm:spPr/>
    </dgm:pt>
    <dgm:pt modelId="{2801BA59-D5BB-4227-8A50-E36C2BA9007F}" type="pres">
      <dgm:prSet presAssocID="{44632FD8-3BD3-4DAD-AD95-4D5C844AADB2}" presName="node" presStyleLbl="node1" presStyleIdx="0" presStyleCnt="4">
        <dgm:presLayoutVars>
          <dgm:bulletEnabled val="1"/>
        </dgm:presLayoutVars>
      </dgm:prSet>
      <dgm:spPr/>
    </dgm:pt>
    <dgm:pt modelId="{1119C691-A3D1-4EBC-AFFC-2502F1C451A0}" type="pres">
      <dgm:prSet presAssocID="{6F50D5C6-7979-4553-B0AD-C192B0080036}" presName="sibTrans" presStyleLbl="sibTrans2D1" presStyleIdx="0" presStyleCnt="3"/>
      <dgm:spPr/>
    </dgm:pt>
    <dgm:pt modelId="{36A7AD10-E09D-41E3-8A1C-F1DDAE9654B2}" type="pres">
      <dgm:prSet presAssocID="{6F50D5C6-7979-4553-B0AD-C192B0080036}" presName="connectorText" presStyleLbl="sibTrans2D1" presStyleIdx="0" presStyleCnt="3"/>
      <dgm:spPr/>
    </dgm:pt>
    <dgm:pt modelId="{409805ED-45D6-4A5B-873E-5D1B2B03325F}" type="pres">
      <dgm:prSet presAssocID="{A5842680-F0FA-4928-9B45-D1D7AFEFB117}" presName="node" presStyleLbl="node1" presStyleIdx="1" presStyleCnt="4">
        <dgm:presLayoutVars>
          <dgm:bulletEnabled val="1"/>
        </dgm:presLayoutVars>
      </dgm:prSet>
      <dgm:spPr/>
    </dgm:pt>
    <dgm:pt modelId="{3C359CD9-003B-40C7-8BBE-F23619EF6131}" type="pres">
      <dgm:prSet presAssocID="{D9B9C801-7834-4B3B-BA01-3D096B662C44}" presName="sibTrans" presStyleLbl="sibTrans2D1" presStyleIdx="1" presStyleCnt="3"/>
      <dgm:spPr/>
    </dgm:pt>
    <dgm:pt modelId="{92D92DF1-7194-4546-B0B2-7B5F76603E1B}" type="pres">
      <dgm:prSet presAssocID="{D9B9C801-7834-4B3B-BA01-3D096B662C44}" presName="connectorText" presStyleLbl="sibTrans2D1" presStyleIdx="1" presStyleCnt="3"/>
      <dgm:spPr/>
    </dgm:pt>
    <dgm:pt modelId="{CDEF060D-1BCF-427B-A3F0-366C2A6ED1EB}" type="pres">
      <dgm:prSet presAssocID="{038BCBD1-B577-4107-B1C0-57EC98BF1B12}" presName="node" presStyleLbl="node1" presStyleIdx="2" presStyleCnt="4">
        <dgm:presLayoutVars>
          <dgm:bulletEnabled val="1"/>
        </dgm:presLayoutVars>
      </dgm:prSet>
      <dgm:spPr/>
    </dgm:pt>
    <dgm:pt modelId="{BB02B4D9-A916-4B4B-B493-70BAE1819F02}" type="pres">
      <dgm:prSet presAssocID="{CE2E911F-E579-4DE7-9E2E-B1C970168F21}" presName="sibTrans" presStyleLbl="sibTrans2D1" presStyleIdx="2" presStyleCnt="3"/>
      <dgm:spPr/>
    </dgm:pt>
    <dgm:pt modelId="{A3BD26DB-C11C-42FF-860F-A88CF3B1CD3F}" type="pres">
      <dgm:prSet presAssocID="{CE2E911F-E579-4DE7-9E2E-B1C970168F21}" presName="connectorText" presStyleLbl="sibTrans2D1" presStyleIdx="2" presStyleCnt="3"/>
      <dgm:spPr/>
    </dgm:pt>
    <dgm:pt modelId="{B3818B5B-8CBB-489D-B5F7-64BC94B359B3}" type="pres">
      <dgm:prSet presAssocID="{7CABA6F3-71B1-40CF-A525-B35824CB1FA0}" presName="node" presStyleLbl="node1" presStyleIdx="3" presStyleCnt="4">
        <dgm:presLayoutVars>
          <dgm:bulletEnabled val="1"/>
        </dgm:presLayoutVars>
      </dgm:prSet>
      <dgm:spPr/>
    </dgm:pt>
  </dgm:ptLst>
  <dgm:cxnLst>
    <dgm:cxn modelId="{D03DE519-9D33-4F9F-97B3-DDDF446FE111}" srcId="{17FE5055-4098-4DD9-96CD-A911CEA2C406}" destId="{038BCBD1-B577-4107-B1C0-57EC98BF1B12}" srcOrd="2" destOrd="0" parTransId="{7C7EE358-602B-4FEF-BB9E-98F75DF25547}" sibTransId="{CE2E911F-E579-4DE7-9E2E-B1C970168F21}"/>
    <dgm:cxn modelId="{6001E036-4626-4A92-8700-36F434CA0A12}" type="presOf" srcId="{6F50D5C6-7979-4553-B0AD-C192B0080036}" destId="{1119C691-A3D1-4EBC-AFFC-2502F1C451A0}" srcOrd="0" destOrd="0" presId="urn:microsoft.com/office/officeart/2005/8/layout/process1"/>
    <dgm:cxn modelId="{55F5505E-3601-41FB-AA2A-7CE17FAFF764}" type="presOf" srcId="{6F50D5C6-7979-4553-B0AD-C192B0080036}" destId="{36A7AD10-E09D-41E3-8A1C-F1DDAE9654B2}" srcOrd="1" destOrd="0" presId="urn:microsoft.com/office/officeart/2005/8/layout/process1"/>
    <dgm:cxn modelId="{64393665-FFF7-44FF-9827-F7A775ED4522}" type="presOf" srcId="{7CABA6F3-71B1-40CF-A525-B35824CB1FA0}" destId="{B3818B5B-8CBB-489D-B5F7-64BC94B359B3}" srcOrd="0" destOrd="0" presId="urn:microsoft.com/office/officeart/2005/8/layout/process1"/>
    <dgm:cxn modelId="{07A87A47-ABDD-4C80-AF0E-84FF76368C53}" type="presOf" srcId="{CE2E911F-E579-4DE7-9E2E-B1C970168F21}" destId="{A3BD26DB-C11C-42FF-860F-A88CF3B1CD3F}" srcOrd="1" destOrd="0" presId="urn:microsoft.com/office/officeart/2005/8/layout/process1"/>
    <dgm:cxn modelId="{F075C84C-B262-4A64-85A3-0022A431ED7D}" srcId="{17FE5055-4098-4DD9-96CD-A911CEA2C406}" destId="{44632FD8-3BD3-4DAD-AD95-4D5C844AADB2}" srcOrd="0" destOrd="0" parTransId="{CA754242-40F9-4CA8-B4C7-76EE55AACBC0}" sibTransId="{6F50D5C6-7979-4553-B0AD-C192B0080036}"/>
    <dgm:cxn modelId="{BEFC6E74-6DD1-498F-9F7F-DB1BD631444B}" type="presOf" srcId="{D9B9C801-7834-4B3B-BA01-3D096B662C44}" destId="{3C359CD9-003B-40C7-8BBE-F23619EF6131}" srcOrd="0" destOrd="0" presId="urn:microsoft.com/office/officeart/2005/8/layout/process1"/>
    <dgm:cxn modelId="{B970E958-E896-4567-B89C-B20FC3F4E3A2}" type="presOf" srcId="{038BCBD1-B577-4107-B1C0-57EC98BF1B12}" destId="{CDEF060D-1BCF-427B-A3F0-366C2A6ED1EB}" srcOrd="0" destOrd="0" presId="urn:microsoft.com/office/officeart/2005/8/layout/process1"/>
    <dgm:cxn modelId="{25815EAC-511C-4E3C-9D35-0C8C61026F30}" type="presOf" srcId="{CE2E911F-E579-4DE7-9E2E-B1C970168F21}" destId="{BB02B4D9-A916-4B4B-B493-70BAE1819F02}" srcOrd="0" destOrd="0" presId="urn:microsoft.com/office/officeart/2005/8/layout/process1"/>
    <dgm:cxn modelId="{B9F344B6-3085-43E9-B6BA-F464EFB47BF5}" type="presOf" srcId="{A5842680-F0FA-4928-9B45-D1D7AFEFB117}" destId="{409805ED-45D6-4A5B-873E-5D1B2B03325F}" srcOrd="0" destOrd="0" presId="urn:microsoft.com/office/officeart/2005/8/layout/process1"/>
    <dgm:cxn modelId="{224DFFBF-874D-4A48-A6D0-8BF592632744}" type="presOf" srcId="{17FE5055-4098-4DD9-96CD-A911CEA2C406}" destId="{FA344CD8-997B-4406-9BC4-7BD655C0643C}" srcOrd="0" destOrd="0" presId="urn:microsoft.com/office/officeart/2005/8/layout/process1"/>
    <dgm:cxn modelId="{133C9AC3-0249-43CD-908C-B8909B2B6460}" srcId="{17FE5055-4098-4DD9-96CD-A911CEA2C406}" destId="{7CABA6F3-71B1-40CF-A525-B35824CB1FA0}" srcOrd="3" destOrd="0" parTransId="{5CD7D571-4CB9-418D-BE4C-C09ECB5C1FD6}" sibTransId="{D7991F0E-A012-448A-A8E7-3287D2B5DDFE}"/>
    <dgm:cxn modelId="{29B6A7C5-D80D-47A6-A99E-03D40C871B5E}" srcId="{17FE5055-4098-4DD9-96CD-A911CEA2C406}" destId="{A5842680-F0FA-4928-9B45-D1D7AFEFB117}" srcOrd="1" destOrd="0" parTransId="{A8BE3FF3-D568-439A-98C5-176B145B4E1D}" sibTransId="{D9B9C801-7834-4B3B-BA01-3D096B662C44}"/>
    <dgm:cxn modelId="{E5E589CC-AC02-4F6F-884C-39BA5265F510}" type="presOf" srcId="{D9B9C801-7834-4B3B-BA01-3D096B662C44}" destId="{92D92DF1-7194-4546-B0B2-7B5F76603E1B}" srcOrd="1" destOrd="0" presId="urn:microsoft.com/office/officeart/2005/8/layout/process1"/>
    <dgm:cxn modelId="{9B8907EB-8F39-4752-B996-6CFAA1862330}" type="presOf" srcId="{44632FD8-3BD3-4DAD-AD95-4D5C844AADB2}" destId="{2801BA59-D5BB-4227-8A50-E36C2BA9007F}" srcOrd="0" destOrd="0" presId="urn:microsoft.com/office/officeart/2005/8/layout/process1"/>
    <dgm:cxn modelId="{59C7F45E-5C09-4DDE-A696-6FE785FB17F1}" type="presParOf" srcId="{FA344CD8-997B-4406-9BC4-7BD655C0643C}" destId="{2801BA59-D5BB-4227-8A50-E36C2BA9007F}" srcOrd="0" destOrd="0" presId="urn:microsoft.com/office/officeart/2005/8/layout/process1"/>
    <dgm:cxn modelId="{BE0C03D9-5D28-42B8-A64A-2F1787D8BC63}" type="presParOf" srcId="{FA344CD8-997B-4406-9BC4-7BD655C0643C}" destId="{1119C691-A3D1-4EBC-AFFC-2502F1C451A0}" srcOrd="1" destOrd="0" presId="urn:microsoft.com/office/officeart/2005/8/layout/process1"/>
    <dgm:cxn modelId="{762BF6EA-50D7-477D-AE9B-BD37B0BC4181}" type="presParOf" srcId="{1119C691-A3D1-4EBC-AFFC-2502F1C451A0}" destId="{36A7AD10-E09D-41E3-8A1C-F1DDAE9654B2}" srcOrd="0" destOrd="0" presId="urn:microsoft.com/office/officeart/2005/8/layout/process1"/>
    <dgm:cxn modelId="{51FAB173-6065-47D6-9B57-758B4BFC05B1}" type="presParOf" srcId="{FA344CD8-997B-4406-9BC4-7BD655C0643C}" destId="{409805ED-45D6-4A5B-873E-5D1B2B03325F}" srcOrd="2" destOrd="0" presId="urn:microsoft.com/office/officeart/2005/8/layout/process1"/>
    <dgm:cxn modelId="{F7CEFA32-881F-43D6-85E7-FC892AA5607D}" type="presParOf" srcId="{FA344CD8-997B-4406-9BC4-7BD655C0643C}" destId="{3C359CD9-003B-40C7-8BBE-F23619EF6131}" srcOrd="3" destOrd="0" presId="urn:microsoft.com/office/officeart/2005/8/layout/process1"/>
    <dgm:cxn modelId="{1B3D2F10-6969-4DD6-885F-6422FE2A62B8}" type="presParOf" srcId="{3C359CD9-003B-40C7-8BBE-F23619EF6131}" destId="{92D92DF1-7194-4546-B0B2-7B5F76603E1B}" srcOrd="0" destOrd="0" presId="urn:microsoft.com/office/officeart/2005/8/layout/process1"/>
    <dgm:cxn modelId="{D5695911-5059-466E-BB57-0F872782E30F}" type="presParOf" srcId="{FA344CD8-997B-4406-9BC4-7BD655C0643C}" destId="{CDEF060D-1BCF-427B-A3F0-366C2A6ED1EB}" srcOrd="4" destOrd="0" presId="urn:microsoft.com/office/officeart/2005/8/layout/process1"/>
    <dgm:cxn modelId="{A5190033-C5FC-44EA-8179-2008ACF29B67}" type="presParOf" srcId="{FA344CD8-997B-4406-9BC4-7BD655C0643C}" destId="{BB02B4D9-A916-4B4B-B493-70BAE1819F02}" srcOrd="5" destOrd="0" presId="urn:microsoft.com/office/officeart/2005/8/layout/process1"/>
    <dgm:cxn modelId="{DD562CCC-BC97-436F-99D2-9C37C068B3E2}" type="presParOf" srcId="{BB02B4D9-A916-4B4B-B493-70BAE1819F02}" destId="{A3BD26DB-C11C-42FF-860F-A88CF3B1CD3F}" srcOrd="0" destOrd="0" presId="urn:microsoft.com/office/officeart/2005/8/layout/process1"/>
    <dgm:cxn modelId="{92D12F2B-59D7-4022-936F-F3A00EF0A251}" type="presParOf" srcId="{FA344CD8-997B-4406-9BC4-7BD655C0643C}" destId="{B3818B5B-8CBB-489D-B5F7-64BC94B359B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FE5055-4098-4DD9-96CD-A911CEA2C406}"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US"/>
        </a:p>
      </dgm:t>
    </dgm:pt>
    <dgm:pt modelId="{44632FD8-3BD3-4DAD-AD95-4D5C844AADB2}">
      <dgm:prSet/>
      <dgm:spPr/>
      <dgm:t>
        <a:bodyPr/>
        <a:lstStyle/>
        <a:p>
          <a:r>
            <a:rPr lang="en-US" b="0" i="0" dirty="0"/>
            <a:t>OpenAI GPT-2 model was proposed in </a:t>
          </a:r>
          <a:r>
            <a:rPr lang="en-US" b="0" i="0" dirty="0">
              <a:hlinkClick xmlns:r="http://schemas.openxmlformats.org/officeDocument/2006/relationships" r:id="rId1"/>
            </a:rPr>
            <a:t>Language Models are Unsupervised Multitask Learners</a:t>
          </a:r>
          <a:endParaRPr lang="en-US" dirty="0"/>
        </a:p>
      </dgm:t>
    </dgm:pt>
    <dgm:pt modelId="{CA754242-40F9-4CA8-B4C7-76EE55AACBC0}" type="parTrans" cxnId="{F075C84C-B262-4A64-85A3-0022A431ED7D}">
      <dgm:prSet/>
      <dgm:spPr/>
      <dgm:t>
        <a:bodyPr/>
        <a:lstStyle/>
        <a:p>
          <a:endParaRPr lang="en-US"/>
        </a:p>
      </dgm:t>
    </dgm:pt>
    <dgm:pt modelId="{6F50D5C6-7979-4553-B0AD-C192B0080036}" type="sibTrans" cxnId="{F075C84C-B262-4A64-85A3-0022A431ED7D}">
      <dgm:prSet/>
      <dgm:spPr/>
      <dgm:t>
        <a:bodyPr/>
        <a:lstStyle/>
        <a:p>
          <a:endParaRPr lang="en-US"/>
        </a:p>
      </dgm:t>
    </dgm:pt>
    <dgm:pt modelId="{A5842680-F0FA-4928-9B45-D1D7AFEFB117}">
      <dgm:prSet/>
      <dgm:spPr/>
      <dgm:t>
        <a:bodyPr/>
        <a:lstStyle/>
        <a:p>
          <a:r>
            <a:rPr lang="en-US" b="0" i="0" dirty="0"/>
            <a:t>Causal (unidirectional) transformer pretrained using language modeling on a very large corpus of ~40 GB of text data</a:t>
          </a:r>
          <a:endParaRPr lang="en-US" dirty="0"/>
        </a:p>
      </dgm:t>
    </dgm:pt>
    <dgm:pt modelId="{A8BE3FF3-D568-439A-98C5-176B145B4E1D}" type="parTrans" cxnId="{29B6A7C5-D80D-47A6-A99E-03D40C871B5E}">
      <dgm:prSet/>
      <dgm:spPr/>
      <dgm:t>
        <a:bodyPr/>
        <a:lstStyle/>
        <a:p>
          <a:endParaRPr lang="en-US"/>
        </a:p>
      </dgm:t>
    </dgm:pt>
    <dgm:pt modelId="{D9B9C801-7834-4B3B-BA01-3D096B662C44}" type="sibTrans" cxnId="{29B6A7C5-D80D-47A6-A99E-03D40C871B5E}">
      <dgm:prSet/>
      <dgm:spPr/>
      <dgm:t>
        <a:bodyPr/>
        <a:lstStyle/>
        <a:p>
          <a:endParaRPr lang="en-US"/>
        </a:p>
      </dgm:t>
    </dgm:pt>
    <dgm:pt modelId="{038BCBD1-B577-4107-B1C0-57EC98BF1B12}">
      <dgm:prSet custT="1"/>
      <dgm:spPr/>
      <dgm:t>
        <a:bodyPr/>
        <a:lstStyle/>
        <a:p>
          <a:r>
            <a:rPr lang="en-US" sz="1400" b="0" i="0" dirty="0"/>
            <a:t>GPT-2 is trained with a simple objective: predict the next word, given all of the previous words within some text.</a:t>
          </a:r>
          <a:endParaRPr lang="en-US" sz="1400" i="0" dirty="0"/>
        </a:p>
      </dgm:t>
    </dgm:pt>
    <dgm:pt modelId="{7C7EE358-602B-4FEF-BB9E-98F75DF25547}" type="parTrans" cxnId="{D03DE519-9D33-4F9F-97B3-DDDF446FE111}">
      <dgm:prSet/>
      <dgm:spPr/>
      <dgm:t>
        <a:bodyPr/>
        <a:lstStyle/>
        <a:p>
          <a:endParaRPr lang="en-US"/>
        </a:p>
      </dgm:t>
    </dgm:pt>
    <dgm:pt modelId="{CE2E911F-E579-4DE7-9E2E-B1C970168F21}" type="sibTrans" cxnId="{D03DE519-9D33-4F9F-97B3-DDDF446FE111}">
      <dgm:prSet/>
      <dgm:spPr/>
      <dgm:t>
        <a:bodyPr/>
        <a:lstStyle/>
        <a:p>
          <a:endParaRPr lang="en-US"/>
        </a:p>
      </dgm:t>
    </dgm:pt>
    <dgm:pt modelId="{7CABA6F3-71B1-40CF-A525-B35824CB1FA0}">
      <dgm:prSet custT="1"/>
      <dgm:spPr/>
      <dgm:t>
        <a:bodyPr/>
        <a:lstStyle/>
        <a:p>
          <a:pPr algn="l"/>
          <a:r>
            <a:rPr lang="en-US" sz="1600" b="0" i="0" dirty="0"/>
            <a:t>GPT-2 is a model with absolute position embeddings, so it’s usually advised to pad the inputs on the right rather than the left.</a:t>
          </a:r>
          <a:endParaRPr lang="en-US" sz="1600" dirty="0"/>
        </a:p>
      </dgm:t>
    </dgm:pt>
    <dgm:pt modelId="{5CD7D571-4CB9-418D-BE4C-C09ECB5C1FD6}" type="parTrans" cxnId="{133C9AC3-0249-43CD-908C-B8909B2B6460}">
      <dgm:prSet/>
      <dgm:spPr/>
      <dgm:t>
        <a:bodyPr/>
        <a:lstStyle/>
        <a:p>
          <a:endParaRPr lang="en-US"/>
        </a:p>
      </dgm:t>
    </dgm:pt>
    <dgm:pt modelId="{D7991F0E-A012-448A-A8E7-3287D2B5DDFE}" type="sibTrans" cxnId="{133C9AC3-0249-43CD-908C-B8909B2B6460}">
      <dgm:prSet/>
      <dgm:spPr/>
      <dgm:t>
        <a:bodyPr/>
        <a:lstStyle/>
        <a:p>
          <a:endParaRPr lang="en-US"/>
        </a:p>
      </dgm:t>
    </dgm:pt>
    <dgm:pt modelId="{FA344CD8-997B-4406-9BC4-7BD655C0643C}" type="pres">
      <dgm:prSet presAssocID="{17FE5055-4098-4DD9-96CD-A911CEA2C406}" presName="Name0" presStyleCnt="0">
        <dgm:presLayoutVars>
          <dgm:dir/>
          <dgm:resizeHandles val="exact"/>
        </dgm:presLayoutVars>
      </dgm:prSet>
      <dgm:spPr/>
    </dgm:pt>
    <dgm:pt modelId="{2801BA59-D5BB-4227-8A50-E36C2BA9007F}" type="pres">
      <dgm:prSet presAssocID="{44632FD8-3BD3-4DAD-AD95-4D5C844AADB2}" presName="node" presStyleLbl="node1" presStyleIdx="0" presStyleCnt="4">
        <dgm:presLayoutVars>
          <dgm:bulletEnabled val="1"/>
        </dgm:presLayoutVars>
      </dgm:prSet>
      <dgm:spPr/>
    </dgm:pt>
    <dgm:pt modelId="{1119C691-A3D1-4EBC-AFFC-2502F1C451A0}" type="pres">
      <dgm:prSet presAssocID="{6F50D5C6-7979-4553-B0AD-C192B0080036}" presName="sibTrans" presStyleLbl="sibTrans2D1" presStyleIdx="0" presStyleCnt="3"/>
      <dgm:spPr/>
    </dgm:pt>
    <dgm:pt modelId="{36A7AD10-E09D-41E3-8A1C-F1DDAE9654B2}" type="pres">
      <dgm:prSet presAssocID="{6F50D5C6-7979-4553-B0AD-C192B0080036}" presName="connectorText" presStyleLbl="sibTrans2D1" presStyleIdx="0" presStyleCnt="3"/>
      <dgm:spPr/>
    </dgm:pt>
    <dgm:pt modelId="{409805ED-45D6-4A5B-873E-5D1B2B03325F}" type="pres">
      <dgm:prSet presAssocID="{A5842680-F0FA-4928-9B45-D1D7AFEFB117}" presName="node" presStyleLbl="node1" presStyleIdx="1" presStyleCnt="4">
        <dgm:presLayoutVars>
          <dgm:bulletEnabled val="1"/>
        </dgm:presLayoutVars>
      </dgm:prSet>
      <dgm:spPr/>
    </dgm:pt>
    <dgm:pt modelId="{3C359CD9-003B-40C7-8BBE-F23619EF6131}" type="pres">
      <dgm:prSet presAssocID="{D9B9C801-7834-4B3B-BA01-3D096B662C44}" presName="sibTrans" presStyleLbl="sibTrans2D1" presStyleIdx="1" presStyleCnt="3"/>
      <dgm:spPr/>
    </dgm:pt>
    <dgm:pt modelId="{92D92DF1-7194-4546-B0B2-7B5F76603E1B}" type="pres">
      <dgm:prSet presAssocID="{D9B9C801-7834-4B3B-BA01-3D096B662C44}" presName="connectorText" presStyleLbl="sibTrans2D1" presStyleIdx="1" presStyleCnt="3"/>
      <dgm:spPr/>
    </dgm:pt>
    <dgm:pt modelId="{CDEF060D-1BCF-427B-A3F0-366C2A6ED1EB}" type="pres">
      <dgm:prSet presAssocID="{038BCBD1-B577-4107-B1C0-57EC98BF1B12}" presName="node" presStyleLbl="node1" presStyleIdx="2" presStyleCnt="4">
        <dgm:presLayoutVars>
          <dgm:bulletEnabled val="1"/>
        </dgm:presLayoutVars>
      </dgm:prSet>
      <dgm:spPr/>
    </dgm:pt>
    <dgm:pt modelId="{BB02B4D9-A916-4B4B-B493-70BAE1819F02}" type="pres">
      <dgm:prSet presAssocID="{CE2E911F-E579-4DE7-9E2E-B1C970168F21}" presName="sibTrans" presStyleLbl="sibTrans2D1" presStyleIdx="2" presStyleCnt="3"/>
      <dgm:spPr/>
    </dgm:pt>
    <dgm:pt modelId="{A3BD26DB-C11C-42FF-860F-A88CF3B1CD3F}" type="pres">
      <dgm:prSet presAssocID="{CE2E911F-E579-4DE7-9E2E-B1C970168F21}" presName="connectorText" presStyleLbl="sibTrans2D1" presStyleIdx="2" presStyleCnt="3"/>
      <dgm:spPr/>
    </dgm:pt>
    <dgm:pt modelId="{B3818B5B-8CBB-489D-B5F7-64BC94B359B3}" type="pres">
      <dgm:prSet presAssocID="{7CABA6F3-71B1-40CF-A525-B35824CB1FA0}" presName="node" presStyleLbl="node1" presStyleIdx="3" presStyleCnt="4">
        <dgm:presLayoutVars>
          <dgm:bulletEnabled val="1"/>
        </dgm:presLayoutVars>
      </dgm:prSet>
      <dgm:spPr/>
    </dgm:pt>
  </dgm:ptLst>
  <dgm:cxnLst>
    <dgm:cxn modelId="{D03DE519-9D33-4F9F-97B3-DDDF446FE111}" srcId="{17FE5055-4098-4DD9-96CD-A911CEA2C406}" destId="{038BCBD1-B577-4107-B1C0-57EC98BF1B12}" srcOrd="2" destOrd="0" parTransId="{7C7EE358-602B-4FEF-BB9E-98F75DF25547}" sibTransId="{CE2E911F-E579-4DE7-9E2E-B1C970168F21}"/>
    <dgm:cxn modelId="{6001E036-4626-4A92-8700-36F434CA0A12}" type="presOf" srcId="{6F50D5C6-7979-4553-B0AD-C192B0080036}" destId="{1119C691-A3D1-4EBC-AFFC-2502F1C451A0}" srcOrd="0" destOrd="0" presId="urn:microsoft.com/office/officeart/2005/8/layout/process1"/>
    <dgm:cxn modelId="{55F5505E-3601-41FB-AA2A-7CE17FAFF764}" type="presOf" srcId="{6F50D5C6-7979-4553-B0AD-C192B0080036}" destId="{36A7AD10-E09D-41E3-8A1C-F1DDAE9654B2}" srcOrd="1" destOrd="0" presId="urn:microsoft.com/office/officeart/2005/8/layout/process1"/>
    <dgm:cxn modelId="{64393665-FFF7-44FF-9827-F7A775ED4522}" type="presOf" srcId="{7CABA6F3-71B1-40CF-A525-B35824CB1FA0}" destId="{B3818B5B-8CBB-489D-B5F7-64BC94B359B3}" srcOrd="0" destOrd="0" presId="urn:microsoft.com/office/officeart/2005/8/layout/process1"/>
    <dgm:cxn modelId="{07A87A47-ABDD-4C80-AF0E-84FF76368C53}" type="presOf" srcId="{CE2E911F-E579-4DE7-9E2E-B1C970168F21}" destId="{A3BD26DB-C11C-42FF-860F-A88CF3B1CD3F}" srcOrd="1" destOrd="0" presId="urn:microsoft.com/office/officeart/2005/8/layout/process1"/>
    <dgm:cxn modelId="{F075C84C-B262-4A64-85A3-0022A431ED7D}" srcId="{17FE5055-4098-4DD9-96CD-A911CEA2C406}" destId="{44632FD8-3BD3-4DAD-AD95-4D5C844AADB2}" srcOrd="0" destOrd="0" parTransId="{CA754242-40F9-4CA8-B4C7-76EE55AACBC0}" sibTransId="{6F50D5C6-7979-4553-B0AD-C192B0080036}"/>
    <dgm:cxn modelId="{BEFC6E74-6DD1-498F-9F7F-DB1BD631444B}" type="presOf" srcId="{D9B9C801-7834-4B3B-BA01-3D096B662C44}" destId="{3C359CD9-003B-40C7-8BBE-F23619EF6131}" srcOrd="0" destOrd="0" presId="urn:microsoft.com/office/officeart/2005/8/layout/process1"/>
    <dgm:cxn modelId="{B970E958-E896-4567-B89C-B20FC3F4E3A2}" type="presOf" srcId="{038BCBD1-B577-4107-B1C0-57EC98BF1B12}" destId="{CDEF060D-1BCF-427B-A3F0-366C2A6ED1EB}" srcOrd="0" destOrd="0" presId="urn:microsoft.com/office/officeart/2005/8/layout/process1"/>
    <dgm:cxn modelId="{25815EAC-511C-4E3C-9D35-0C8C61026F30}" type="presOf" srcId="{CE2E911F-E579-4DE7-9E2E-B1C970168F21}" destId="{BB02B4D9-A916-4B4B-B493-70BAE1819F02}" srcOrd="0" destOrd="0" presId="urn:microsoft.com/office/officeart/2005/8/layout/process1"/>
    <dgm:cxn modelId="{B9F344B6-3085-43E9-B6BA-F464EFB47BF5}" type="presOf" srcId="{A5842680-F0FA-4928-9B45-D1D7AFEFB117}" destId="{409805ED-45D6-4A5B-873E-5D1B2B03325F}" srcOrd="0" destOrd="0" presId="urn:microsoft.com/office/officeart/2005/8/layout/process1"/>
    <dgm:cxn modelId="{224DFFBF-874D-4A48-A6D0-8BF592632744}" type="presOf" srcId="{17FE5055-4098-4DD9-96CD-A911CEA2C406}" destId="{FA344CD8-997B-4406-9BC4-7BD655C0643C}" srcOrd="0" destOrd="0" presId="urn:microsoft.com/office/officeart/2005/8/layout/process1"/>
    <dgm:cxn modelId="{133C9AC3-0249-43CD-908C-B8909B2B6460}" srcId="{17FE5055-4098-4DD9-96CD-A911CEA2C406}" destId="{7CABA6F3-71B1-40CF-A525-B35824CB1FA0}" srcOrd="3" destOrd="0" parTransId="{5CD7D571-4CB9-418D-BE4C-C09ECB5C1FD6}" sibTransId="{D7991F0E-A012-448A-A8E7-3287D2B5DDFE}"/>
    <dgm:cxn modelId="{29B6A7C5-D80D-47A6-A99E-03D40C871B5E}" srcId="{17FE5055-4098-4DD9-96CD-A911CEA2C406}" destId="{A5842680-F0FA-4928-9B45-D1D7AFEFB117}" srcOrd="1" destOrd="0" parTransId="{A8BE3FF3-D568-439A-98C5-176B145B4E1D}" sibTransId="{D9B9C801-7834-4B3B-BA01-3D096B662C44}"/>
    <dgm:cxn modelId="{E5E589CC-AC02-4F6F-884C-39BA5265F510}" type="presOf" srcId="{D9B9C801-7834-4B3B-BA01-3D096B662C44}" destId="{92D92DF1-7194-4546-B0B2-7B5F76603E1B}" srcOrd="1" destOrd="0" presId="urn:microsoft.com/office/officeart/2005/8/layout/process1"/>
    <dgm:cxn modelId="{9B8907EB-8F39-4752-B996-6CFAA1862330}" type="presOf" srcId="{44632FD8-3BD3-4DAD-AD95-4D5C844AADB2}" destId="{2801BA59-D5BB-4227-8A50-E36C2BA9007F}" srcOrd="0" destOrd="0" presId="urn:microsoft.com/office/officeart/2005/8/layout/process1"/>
    <dgm:cxn modelId="{59C7F45E-5C09-4DDE-A696-6FE785FB17F1}" type="presParOf" srcId="{FA344CD8-997B-4406-9BC4-7BD655C0643C}" destId="{2801BA59-D5BB-4227-8A50-E36C2BA9007F}" srcOrd="0" destOrd="0" presId="urn:microsoft.com/office/officeart/2005/8/layout/process1"/>
    <dgm:cxn modelId="{BE0C03D9-5D28-42B8-A64A-2F1787D8BC63}" type="presParOf" srcId="{FA344CD8-997B-4406-9BC4-7BD655C0643C}" destId="{1119C691-A3D1-4EBC-AFFC-2502F1C451A0}" srcOrd="1" destOrd="0" presId="urn:microsoft.com/office/officeart/2005/8/layout/process1"/>
    <dgm:cxn modelId="{762BF6EA-50D7-477D-AE9B-BD37B0BC4181}" type="presParOf" srcId="{1119C691-A3D1-4EBC-AFFC-2502F1C451A0}" destId="{36A7AD10-E09D-41E3-8A1C-F1DDAE9654B2}" srcOrd="0" destOrd="0" presId="urn:microsoft.com/office/officeart/2005/8/layout/process1"/>
    <dgm:cxn modelId="{51FAB173-6065-47D6-9B57-758B4BFC05B1}" type="presParOf" srcId="{FA344CD8-997B-4406-9BC4-7BD655C0643C}" destId="{409805ED-45D6-4A5B-873E-5D1B2B03325F}" srcOrd="2" destOrd="0" presId="urn:microsoft.com/office/officeart/2005/8/layout/process1"/>
    <dgm:cxn modelId="{F7CEFA32-881F-43D6-85E7-FC892AA5607D}" type="presParOf" srcId="{FA344CD8-997B-4406-9BC4-7BD655C0643C}" destId="{3C359CD9-003B-40C7-8BBE-F23619EF6131}" srcOrd="3" destOrd="0" presId="urn:microsoft.com/office/officeart/2005/8/layout/process1"/>
    <dgm:cxn modelId="{1B3D2F10-6969-4DD6-885F-6422FE2A62B8}" type="presParOf" srcId="{3C359CD9-003B-40C7-8BBE-F23619EF6131}" destId="{92D92DF1-7194-4546-B0B2-7B5F76603E1B}" srcOrd="0" destOrd="0" presId="urn:microsoft.com/office/officeart/2005/8/layout/process1"/>
    <dgm:cxn modelId="{D5695911-5059-466E-BB57-0F872782E30F}" type="presParOf" srcId="{FA344CD8-997B-4406-9BC4-7BD655C0643C}" destId="{CDEF060D-1BCF-427B-A3F0-366C2A6ED1EB}" srcOrd="4" destOrd="0" presId="urn:microsoft.com/office/officeart/2005/8/layout/process1"/>
    <dgm:cxn modelId="{A5190033-C5FC-44EA-8179-2008ACF29B67}" type="presParOf" srcId="{FA344CD8-997B-4406-9BC4-7BD655C0643C}" destId="{BB02B4D9-A916-4B4B-B493-70BAE1819F02}" srcOrd="5" destOrd="0" presId="urn:microsoft.com/office/officeart/2005/8/layout/process1"/>
    <dgm:cxn modelId="{DD562CCC-BC97-436F-99D2-9C37C068B3E2}" type="presParOf" srcId="{BB02B4D9-A916-4B4B-B493-70BAE1819F02}" destId="{A3BD26DB-C11C-42FF-860F-A88CF3B1CD3F}" srcOrd="0" destOrd="0" presId="urn:microsoft.com/office/officeart/2005/8/layout/process1"/>
    <dgm:cxn modelId="{92D12F2B-59D7-4022-936F-F3A00EF0A251}" type="presParOf" srcId="{FA344CD8-997B-4406-9BC4-7BD655C0643C}" destId="{B3818B5B-8CBB-489D-B5F7-64BC94B359B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8E758-1019-4491-9128-F2D25487E90B}">
      <dsp:nvSpPr>
        <dsp:cNvPr id="0" name=""/>
        <dsp:cNvSpPr/>
      </dsp:nvSpPr>
      <dsp:spPr>
        <a:xfrm>
          <a:off x="8209" y="120974"/>
          <a:ext cx="5828469" cy="2331387"/>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9362" tIns="114681" rIns="57341" bIns="114681" numCol="1" spcCol="1270" anchor="ctr" anchorCtr="0">
          <a:noAutofit/>
        </a:bodyPr>
        <a:lstStyle/>
        <a:p>
          <a:pPr marL="0" lvl="0" indent="0" algn="ctr" defTabSz="1911350">
            <a:lnSpc>
              <a:spcPct val="90000"/>
            </a:lnSpc>
            <a:spcBef>
              <a:spcPct val="0"/>
            </a:spcBef>
            <a:spcAft>
              <a:spcPct val="35000"/>
            </a:spcAft>
            <a:buNone/>
          </a:pPr>
          <a:r>
            <a:rPr lang="en-US" sz="4300" kern="1200"/>
            <a:t>Don’t have time to read the full article? Worry Not!</a:t>
          </a:r>
        </a:p>
      </dsp:txBody>
      <dsp:txXfrm>
        <a:off x="8209" y="120974"/>
        <a:ext cx="5245622" cy="2331387"/>
      </dsp:txXfrm>
    </dsp:sp>
    <dsp:sp modelId="{BD7EDA3D-B0FC-475C-92B7-21DCF88677D1}">
      <dsp:nvSpPr>
        <dsp:cNvPr id="0" name=""/>
        <dsp:cNvSpPr/>
      </dsp:nvSpPr>
      <dsp:spPr>
        <a:xfrm>
          <a:off x="4670984" y="120974"/>
          <a:ext cx="5828469" cy="2331387"/>
        </a:xfrm>
        <a:prstGeom prst="chevron">
          <a:avLst/>
        </a:prstGeom>
        <a:solidFill>
          <a:schemeClr val="accent5">
            <a:hueOff val="1400672"/>
            <a:satOff val="296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022" tIns="114681" rIns="57341" bIns="114681" numCol="1" spcCol="1270" anchor="ctr" anchorCtr="0">
          <a:noAutofit/>
        </a:bodyPr>
        <a:lstStyle/>
        <a:p>
          <a:pPr marL="0" lvl="0" indent="0" algn="ctr" defTabSz="1911350">
            <a:lnSpc>
              <a:spcPct val="90000"/>
            </a:lnSpc>
            <a:spcBef>
              <a:spcPct val="0"/>
            </a:spcBef>
            <a:spcAft>
              <a:spcPct val="35000"/>
            </a:spcAft>
            <a:buNone/>
          </a:pPr>
          <a:r>
            <a:rPr lang="en-US" sz="4300" kern="1200"/>
            <a:t>Transformers to the rescue</a:t>
          </a:r>
        </a:p>
      </dsp:txBody>
      <dsp:txXfrm>
        <a:off x="5836678" y="120974"/>
        <a:ext cx="3497082" cy="2331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1BA59-D5BB-4227-8A50-E36C2BA9007F}">
      <dsp:nvSpPr>
        <dsp:cNvPr id="0" name=""/>
        <dsp:cNvSpPr/>
      </dsp:nvSpPr>
      <dsp:spPr>
        <a:xfrm>
          <a:off x="4617" y="26218"/>
          <a:ext cx="2018928" cy="25209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Facebook AI research combined Google's BERT and Open Ai's GPT</a:t>
          </a:r>
        </a:p>
      </dsp:txBody>
      <dsp:txXfrm>
        <a:off x="63749" y="85350"/>
        <a:ext cx="1900664" cy="2402636"/>
      </dsp:txXfrm>
    </dsp:sp>
    <dsp:sp modelId="{1119C691-A3D1-4EBC-AFFC-2502F1C451A0}">
      <dsp:nvSpPr>
        <dsp:cNvPr id="0" name=""/>
        <dsp:cNvSpPr/>
      </dsp:nvSpPr>
      <dsp:spPr>
        <a:xfrm>
          <a:off x="2225438" y="1036321"/>
          <a:ext cx="428012" cy="50069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25438" y="1136460"/>
        <a:ext cx="299608" cy="300416"/>
      </dsp:txXfrm>
    </dsp:sp>
    <dsp:sp modelId="{409805ED-45D6-4A5B-873E-5D1B2B03325F}">
      <dsp:nvSpPr>
        <dsp:cNvPr id="0" name=""/>
        <dsp:cNvSpPr/>
      </dsp:nvSpPr>
      <dsp:spPr>
        <a:xfrm>
          <a:off x="2831117" y="26218"/>
          <a:ext cx="2018928" cy="2520900"/>
        </a:xfrm>
        <a:prstGeom prst="roundRect">
          <a:avLst>
            <a:gd name="adj" fmla="val 10000"/>
          </a:avLst>
        </a:prstGeom>
        <a:solidFill>
          <a:schemeClr val="accent5">
            <a:hueOff val="466891"/>
            <a:satOff val="987"/>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denoising autoencoder for pretraining sequence-to-sequence models and uses a standard Transformer-based neural machine translation architecture.</a:t>
          </a:r>
        </a:p>
      </dsp:txBody>
      <dsp:txXfrm>
        <a:off x="2890249" y="85350"/>
        <a:ext cx="1900664" cy="2402636"/>
      </dsp:txXfrm>
    </dsp:sp>
    <dsp:sp modelId="{3C359CD9-003B-40C7-8BBE-F23619EF6131}">
      <dsp:nvSpPr>
        <dsp:cNvPr id="0" name=""/>
        <dsp:cNvSpPr/>
      </dsp:nvSpPr>
      <dsp:spPr>
        <a:xfrm>
          <a:off x="5051938" y="1036321"/>
          <a:ext cx="428012" cy="500694"/>
        </a:xfrm>
        <a:prstGeom prst="rightArrow">
          <a:avLst>
            <a:gd name="adj1" fmla="val 60000"/>
            <a:gd name="adj2" fmla="val 50000"/>
          </a:avLst>
        </a:prstGeom>
        <a:solidFill>
          <a:schemeClr val="accent5">
            <a:hueOff val="700336"/>
            <a:satOff val="148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51938" y="1136460"/>
        <a:ext cx="299608" cy="300416"/>
      </dsp:txXfrm>
    </dsp:sp>
    <dsp:sp modelId="{CDEF060D-1BCF-427B-A3F0-366C2A6ED1EB}">
      <dsp:nvSpPr>
        <dsp:cNvPr id="0" name=""/>
        <dsp:cNvSpPr/>
      </dsp:nvSpPr>
      <dsp:spPr>
        <a:xfrm>
          <a:off x="5657617" y="26218"/>
          <a:ext cx="2018928" cy="2520900"/>
        </a:xfrm>
        <a:prstGeom prst="roundRect">
          <a:avLst>
            <a:gd name="adj" fmla="val 10000"/>
          </a:avLst>
        </a:prstGeom>
        <a:solidFill>
          <a:schemeClr val="accent5">
            <a:hueOff val="933781"/>
            <a:satOff val="1973"/>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Uses a standard seq2seq/NMT architecture with a bidirectional encoder (like BERT) and a left-to-right decoder (like GPT). This means the encoder's attention mask is fully visible, like BERT, and the decoder's attention mask is causal, like GPT2.</a:t>
          </a:r>
        </a:p>
      </dsp:txBody>
      <dsp:txXfrm>
        <a:off x="5716749" y="85350"/>
        <a:ext cx="1900664" cy="2402636"/>
      </dsp:txXfrm>
    </dsp:sp>
    <dsp:sp modelId="{BB02B4D9-A916-4B4B-B493-70BAE1819F02}">
      <dsp:nvSpPr>
        <dsp:cNvPr id="0" name=""/>
        <dsp:cNvSpPr/>
      </dsp:nvSpPr>
      <dsp:spPr>
        <a:xfrm>
          <a:off x="7878438" y="1036321"/>
          <a:ext cx="428012" cy="500694"/>
        </a:xfrm>
        <a:prstGeom prst="rightArrow">
          <a:avLst>
            <a:gd name="adj1" fmla="val 60000"/>
            <a:gd name="adj2" fmla="val 50000"/>
          </a:avLst>
        </a:prstGeom>
        <a:solidFill>
          <a:schemeClr val="accent5">
            <a:hueOff val="1400672"/>
            <a:satOff val="2960"/>
            <a:lumOff val="-41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878438" y="1136460"/>
        <a:ext cx="299608" cy="300416"/>
      </dsp:txXfrm>
    </dsp:sp>
    <dsp:sp modelId="{B3818B5B-8CBB-489D-B5F7-64BC94B359B3}">
      <dsp:nvSpPr>
        <dsp:cNvPr id="0" name=""/>
        <dsp:cNvSpPr/>
      </dsp:nvSpPr>
      <dsp:spPr>
        <a:xfrm>
          <a:off x="8484116" y="26218"/>
          <a:ext cx="2018928" cy="2520900"/>
        </a:xfrm>
        <a:prstGeom prst="roundRect">
          <a:avLst>
            <a:gd name="adj" fmla="val 10000"/>
          </a:avLst>
        </a:prstGeom>
        <a:solidFill>
          <a:schemeClr val="accent5">
            <a:hueOff val="1400672"/>
            <a:satOff val="296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Trained by </a:t>
          </a:r>
        </a:p>
        <a:p>
          <a:pPr marL="57150" lvl="1" indent="-57150" algn="l" defTabSz="444500">
            <a:lnSpc>
              <a:spcPct val="90000"/>
            </a:lnSpc>
            <a:spcBef>
              <a:spcPct val="0"/>
            </a:spcBef>
            <a:spcAft>
              <a:spcPct val="15000"/>
            </a:spcAft>
            <a:buChar char="•"/>
          </a:pPr>
          <a:r>
            <a:rPr lang="en-US" sz="1000" kern="1200"/>
            <a:t>corrupting text with an arbitrary noising function</a:t>
          </a:r>
        </a:p>
        <a:p>
          <a:pPr marL="57150" lvl="1" indent="-57150" algn="l" defTabSz="444500">
            <a:lnSpc>
              <a:spcPct val="90000"/>
            </a:lnSpc>
            <a:spcBef>
              <a:spcPct val="0"/>
            </a:spcBef>
            <a:spcAft>
              <a:spcPct val="15000"/>
            </a:spcAft>
            <a:buChar char="•"/>
          </a:pPr>
          <a:r>
            <a:rPr lang="en-US" sz="1000" kern="1200" dirty="0"/>
            <a:t>learning a model to reconstruct the original text. </a:t>
          </a:r>
        </a:p>
      </dsp:txBody>
      <dsp:txXfrm>
        <a:off x="8543248" y="85350"/>
        <a:ext cx="1900664" cy="24026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1BA59-D5BB-4227-8A50-E36C2BA9007F}">
      <dsp:nvSpPr>
        <dsp:cNvPr id="0" name=""/>
        <dsp:cNvSpPr/>
      </dsp:nvSpPr>
      <dsp:spPr>
        <a:xfrm>
          <a:off x="4617" y="251573"/>
          <a:ext cx="2018928" cy="207019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Yes – Google created it</a:t>
          </a:r>
        </a:p>
      </dsp:txBody>
      <dsp:txXfrm>
        <a:off x="63749" y="310705"/>
        <a:ext cx="1900664" cy="1951926"/>
      </dsp:txXfrm>
    </dsp:sp>
    <dsp:sp modelId="{1119C691-A3D1-4EBC-AFFC-2502F1C451A0}">
      <dsp:nvSpPr>
        <dsp:cNvPr id="0" name=""/>
        <dsp:cNvSpPr/>
      </dsp:nvSpPr>
      <dsp:spPr>
        <a:xfrm>
          <a:off x="2225438" y="1036321"/>
          <a:ext cx="428012" cy="50069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225438" y="1136460"/>
        <a:ext cx="299608" cy="300416"/>
      </dsp:txXfrm>
    </dsp:sp>
    <dsp:sp modelId="{409805ED-45D6-4A5B-873E-5D1B2B03325F}">
      <dsp:nvSpPr>
        <dsp:cNvPr id="0" name=""/>
        <dsp:cNvSpPr/>
      </dsp:nvSpPr>
      <dsp:spPr>
        <a:xfrm>
          <a:off x="2831117" y="251573"/>
          <a:ext cx="2018928" cy="2070190"/>
        </a:xfrm>
        <a:prstGeom prst="roundRect">
          <a:avLst>
            <a:gd name="adj" fmla="val 10000"/>
          </a:avLst>
        </a:prstGeom>
        <a:solidFill>
          <a:schemeClr val="accent5">
            <a:hueOff val="466891"/>
            <a:satOff val="987"/>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Transformer based architecture that uses a text-to-text approach</a:t>
          </a:r>
        </a:p>
      </dsp:txBody>
      <dsp:txXfrm>
        <a:off x="2890249" y="310705"/>
        <a:ext cx="1900664" cy="1951926"/>
      </dsp:txXfrm>
    </dsp:sp>
    <dsp:sp modelId="{3C359CD9-003B-40C7-8BBE-F23619EF6131}">
      <dsp:nvSpPr>
        <dsp:cNvPr id="0" name=""/>
        <dsp:cNvSpPr/>
      </dsp:nvSpPr>
      <dsp:spPr>
        <a:xfrm>
          <a:off x="5051938" y="1036321"/>
          <a:ext cx="428012" cy="500694"/>
        </a:xfrm>
        <a:prstGeom prst="rightArrow">
          <a:avLst>
            <a:gd name="adj1" fmla="val 60000"/>
            <a:gd name="adj2" fmla="val 50000"/>
          </a:avLst>
        </a:prstGeom>
        <a:solidFill>
          <a:schemeClr val="accent5">
            <a:hueOff val="700336"/>
            <a:satOff val="148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51938" y="1136460"/>
        <a:ext cx="299608" cy="300416"/>
      </dsp:txXfrm>
    </dsp:sp>
    <dsp:sp modelId="{CDEF060D-1BCF-427B-A3F0-366C2A6ED1EB}">
      <dsp:nvSpPr>
        <dsp:cNvPr id="0" name=""/>
        <dsp:cNvSpPr/>
      </dsp:nvSpPr>
      <dsp:spPr>
        <a:xfrm>
          <a:off x="5657617" y="251573"/>
          <a:ext cx="2018928" cy="2070190"/>
        </a:xfrm>
        <a:prstGeom prst="roundRect">
          <a:avLst>
            <a:gd name="adj" fmla="val 10000"/>
          </a:avLst>
        </a:prstGeom>
        <a:solidFill>
          <a:schemeClr val="accent5">
            <a:hueOff val="933781"/>
            <a:satOff val="1973"/>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Every task – including translation, question answering, and classification – is cast as feeding the model text as input and training it to generate some target text</a:t>
          </a:r>
        </a:p>
      </dsp:txBody>
      <dsp:txXfrm>
        <a:off x="5716749" y="310705"/>
        <a:ext cx="1900664" cy="1951926"/>
      </dsp:txXfrm>
    </dsp:sp>
    <dsp:sp modelId="{BB02B4D9-A916-4B4B-B493-70BAE1819F02}">
      <dsp:nvSpPr>
        <dsp:cNvPr id="0" name=""/>
        <dsp:cNvSpPr/>
      </dsp:nvSpPr>
      <dsp:spPr>
        <a:xfrm>
          <a:off x="7878438" y="1036321"/>
          <a:ext cx="428012" cy="500694"/>
        </a:xfrm>
        <a:prstGeom prst="rightArrow">
          <a:avLst>
            <a:gd name="adj1" fmla="val 60000"/>
            <a:gd name="adj2" fmla="val 50000"/>
          </a:avLst>
        </a:prstGeom>
        <a:solidFill>
          <a:schemeClr val="accent5">
            <a:hueOff val="1400672"/>
            <a:satOff val="2960"/>
            <a:lumOff val="-41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878438" y="1136460"/>
        <a:ext cx="299608" cy="300416"/>
      </dsp:txXfrm>
    </dsp:sp>
    <dsp:sp modelId="{B3818B5B-8CBB-489D-B5F7-64BC94B359B3}">
      <dsp:nvSpPr>
        <dsp:cNvPr id="0" name=""/>
        <dsp:cNvSpPr/>
      </dsp:nvSpPr>
      <dsp:spPr>
        <a:xfrm>
          <a:off x="8484116" y="251573"/>
          <a:ext cx="2018928" cy="2070190"/>
        </a:xfrm>
        <a:prstGeom prst="roundRect">
          <a:avLst>
            <a:gd name="adj" fmla="val 10000"/>
          </a:avLst>
        </a:prstGeom>
        <a:solidFill>
          <a:schemeClr val="accent5">
            <a:hueOff val="1400672"/>
            <a:satOff val="296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The changes compared to BERT include:</a:t>
          </a:r>
        </a:p>
        <a:p>
          <a:pPr marL="0" lvl="0" indent="0" algn="l" defTabSz="577850">
            <a:lnSpc>
              <a:spcPct val="90000"/>
            </a:lnSpc>
            <a:spcBef>
              <a:spcPct val="0"/>
            </a:spcBef>
            <a:spcAft>
              <a:spcPct val="35000"/>
            </a:spcAft>
            <a:buNone/>
          </a:pPr>
          <a:r>
            <a:rPr lang="en-US" sz="1300" kern="1200" dirty="0"/>
            <a:t>adding a causal decoder to the bidirectional architecture.</a:t>
          </a:r>
        </a:p>
        <a:p>
          <a:pPr marL="0" lvl="0" indent="0" algn="l" defTabSz="577850">
            <a:lnSpc>
              <a:spcPct val="90000"/>
            </a:lnSpc>
            <a:spcBef>
              <a:spcPct val="0"/>
            </a:spcBef>
            <a:spcAft>
              <a:spcPct val="35000"/>
            </a:spcAft>
            <a:buNone/>
          </a:pPr>
          <a:r>
            <a:rPr lang="en-US" sz="1300" kern="1200" dirty="0"/>
            <a:t>replacing the fill-in-the-blank cloze task with a mix of alternative pre-training tasks</a:t>
          </a:r>
        </a:p>
      </dsp:txBody>
      <dsp:txXfrm>
        <a:off x="8543248" y="310705"/>
        <a:ext cx="1900664" cy="19519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1BA59-D5BB-4227-8A50-E36C2BA9007F}">
      <dsp:nvSpPr>
        <dsp:cNvPr id="0" name=""/>
        <dsp:cNvSpPr/>
      </dsp:nvSpPr>
      <dsp:spPr>
        <a:xfrm>
          <a:off x="4617" y="169948"/>
          <a:ext cx="2018928" cy="223343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OpenAI GPT-2 model was proposed in </a:t>
          </a:r>
          <a:r>
            <a:rPr lang="en-US" sz="1700" b="0" i="0" kern="1200" dirty="0">
              <a:hlinkClick xmlns:r="http://schemas.openxmlformats.org/officeDocument/2006/relationships" r:id="rId1"/>
            </a:rPr>
            <a:t>Language Models are Unsupervised Multitask Learners</a:t>
          </a:r>
          <a:endParaRPr lang="en-US" sz="1700" kern="1200" dirty="0"/>
        </a:p>
      </dsp:txBody>
      <dsp:txXfrm>
        <a:off x="63749" y="229080"/>
        <a:ext cx="1900664" cy="2115175"/>
      </dsp:txXfrm>
    </dsp:sp>
    <dsp:sp modelId="{1119C691-A3D1-4EBC-AFFC-2502F1C451A0}">
      <dsp:nvSpPr>
        <dsp:cNvPr id="0" name=""/>
        <dsp:cNvSpPr/>
      </dsp:nvSpPr>
      <dsp:spPr>
        <a:xfrm>
          <a:off x="2225438" y="1036321"/>
          <a:ext cx="428012" cy="50069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5438" y="1136460"/>
        <a:ext cx="299608" cy="300416"/>
      </dsp:txXfrm>
    </dsp:sp>
    <dsp:sp modelId="{409805ED-45D6-4A5B-873E-5D1B2B03325F}">
      <dsp:nvSpPr>
        <dsp:cNvPr id="0" name=""/>
        <dsp:cNvSpPr/>
      </dsp:nvSpPr>
      <dsp:spPr>
        <a:xfrm>
          <a:off x="2831117" y="169948"/>
          <a:ext cx="2018928" cy="2233439"/>
        </a:xfrm>
        <a:prstGeom prst="roundRect">
          <a:avLst>
            <a:gd name="adj" fmla="val 10000"/>
          </a:avLst>
        </a:prstGeom>
        <a:solidFill>
          <a:schemeClr val="accent5">
            <a:hueOff val="466891"/>
            <a:satOff val="987"/>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Causal (unidirectional) transformer pretrained using language modeling on a very large corpus of ~40 GB of text data</a:t>
          </a:r>
          <a:endParaRPr lang="en-US" sz="1700" kern="1200" dirty="0"/>
        </a:p>
      </dsp:txBody>
      <dsp:txXfrm>
        <a:off x="2890249" y="229080"/>
        <a:ext cx="1900664" cy="2115175"/>
      </dsp:txXfrm>
    </dsp:sp>
    <dsp:sp modelId="{3C359CD9-003B-40C7-8BBE-F23619EF6131}">
      <dsp:nvSpPr>
        <dsp:cNvPr id="0" name=""/>
        <dsp:cNvSpPr/>
      </dsp:nvSpPr>
      <dsp:spPr>
        <a:xfrm>
          <a:off x="5051938" y="1036321"/>
          <a:ext cx="428012" cy="500694"/>
        </a:xfrm>
        <a:prstGeom prst="rightArrow">
          <a:avLst>
            <a:gd name="adj1" fmla="val 60000"/>
            <a:gd name="adj2" fmla="val 50000"/>
          </a:avLst>
        </a:prstGeom>
        <a:solidFill>
          <a:schemeClr val="accent5">
            <a:hueOff val="700336"/>
            <a:satOff val="148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1938" y="1136460"/>
        <a:ext cx="299608" cy="300416"/>
      </dsp:txXfrm>
    </dsp:sp>
    <dsp:sp modelId="{CDEF060D-1BCF-427B-A3F0-366C2A6ED1EB}">
      <dsp:nvSpPr>
        <dsp:cNvPr id="0" name=""/>
        <dsp:cNvSpPr/>
      </dsp:nvSpPr>
      <dsp:spPr>
        <a:xfrm>
          <a:off x="5657617" y="169948"/>
          <a:ext cx="2018928" cy="2233439"/>
        </a:xfrm>
        <a:prstGeom prst="roundRect">
          <a:avLst>
            <a:gd name="adj" fmla="val 10000"/>
          </a:avLst>
        </a:prstGeom>
        <a:solidFill>
          <a:schemeClr val="accent5">
            <a:hueOff val="933781"/>
            <a:satOff val="1973"/>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GPT-2 is trained with a simple objective: predict the next word, given all of the previous words within some text.</a:t>
          </a:r>
          <a:endParaRPr lang="en-US" sz="1400" i="0" kern="1200" dirty="0"/>
        </a:p>
      </dsp:txBody>
      <dsp:txXfrm>
        <a:off x="5716749" y="229080"/>
        <a:ext cx="1900664" cy="2115175"/>
      </dsp:txXfrm>
    </dsp:sp>
    <dsp:sp modelId="{BB02B4D9-A916-4B4B-B493-70BAE1819F02}">
      <dsp:nvSpPr>
        <dsp:cNvPr id="0" name=""/>
        <dsp:cNvSpPr/>
      </dsp:nvSpPr>
      <dsp:spPr>
        <a:xfrm>
          <a:off x="7878438" y="1036321"/>
          <a:ext cx="428012" cy="500694"/>
        </a:xfrm>
        <a:prstGeom prst="rightArrow">
          <a:avLst>
            <a:gd name="adj1" fmla="val 60000"/>
            <a:gd name="adj2" fmla="val 50000"/>
          </a:avLst>
        </a:prstGeom>
        <a:solidFill>
          <a:schemeClr val="accent5">
            <a:hueOff val="1400672"/>
            <a:satOff val="2960"/>
            <a:lumOff val="-41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78438" y="1136460"/>
        <a:ext cx="299608" cy="300416"/>
      </dsp:txXfrm>
    </dsp:sp>
    <dsp:sp modelId="{B3818B5B-8CBB-489D-B5F7-64BC94B359B3}">
      <dsp:nvSpPr>
        <dsp:cNvPr id="0" name=""/>
        <dsp:cNvSpPr/>
      </dsp:nvSpPr>
      <dsp:spPr>
        <a:xfrm>
          <a:off x="8484116" y="169948"/>
          <a:ext cx="2018928" cy="2233439"/>
        </a:xfrm>
        <a:prstGeom prst="roundRect">
          <a:avLst>
            <a:gd name="adj" fmla="val 10000"/>
          </a:avLst>
        </a:prstGeom>
        <a:solidFill>
          <a:schemeClr val="accent5">
            <a:hueOff val="1400672"/>
            <a:satOff val="296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GPT-2 is a model with absolute position embeddings, so it’s usually advised to pad the inputs on the right rather than the left.</a:t>
          </a:r>
          <a:endParaRPr lang="en-US" sz="1600" kern="1200" dirty="0"/>
        </a:p>
      </dsp:txBody>
      <dsp:txXfrm>
        <a:off x="8543248" y="229080"/>
        <a:ext cx="1900664" cy="211517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7344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4034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55514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7963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6677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002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12788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859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748831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75815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12/12/2022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2904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12/12/2022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08008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s.nyu.edu/~kcho/DMQ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nshort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dailymail.co.uk/news/article-2209497/David-Cameron-goes-way-Brazil-drum-business-just-want-talk-Boris.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lls of Newspaper">
            <a:extLst>
              <a:ext uri="{FF2B5EF4-FFF2-40B4-BE49-F238E27FC236}">
                <a16:creationId xmlns:a16="http://schemas.microsoft.com/office/drawing/2014/main" id="{AE476C31-6A09-51E3-FA99-A1D91D12242C}"/>
              </a:ext>
            </a:extLst>
          </p:cNvPr>
          <p:cNvPicPr>
            <a:picLocks noChangeAspect="1"/>
          </p:cNvPicPr>
          <p:nvPr/>
        </p:nvPicPr>
        <p:blipFill rotWithShape="1">
          <a:blip r:embed="rId2">
            <a:alphaModFix amt="40000"/>
          </a:blip>
          <a:srcRect t="493" r="-1" b="15215"/>
          <a:stretch/>
        </p:blipFill>
        <p:spPr>
          <a:xfrm>
            <a:off x="20" y="10"/>
            <a:ext cx="12188932" cy="6857990"/>
          </a:xfrm>
          <a:prstGeom prst="rect">
            <a:avLst/>
          </a:prstGeom>
        </p:spPr>
      </p:pic>
      <p:sp>
        <p:nvSpPr>
          <p:cNvPr id="2" name="Title 1">
            <a:extLst>
              <a:ext uri="{FF2B5EF4-FFF2-40B4-BE49-F238E27FC236}">
                <a16:creationId xmlns:a16="http://schemas.microsoft.com/office/drawing/2014/main" id="{A26DD560-A1E7-5044-29AD-B19AB94479A6}"/>
              </a:ext>
            </a:extLst>
          </p:cNvPr>
          <p:cNvSpPr>
            <a:spLocks noGrp="1"/>
          </p:cNvSpPr>
          <p:nvPr>
            <p:ph type="ctrTitle"/>
          </p:nvPr>
        </p:nvSpPr>
        <p:spPr>
          <a:xfrm>
            <a:off x="482600" y="732032"/>
            <a:ext cx="10426192" cy="2736390"/>
          </a:xfrm>
        </p:spPr>
        <p:txBody>
          <a:bodyPr anchor="t">
            <a:normAutofit/>
          </a:bodyPr>
          <a:lstStyle/>
          <a:p>
            <a:pPr algn="ctr"/>
            <a:r>
              <a:rPr lang="en-US" sz="5400" dirty="0">
                <a:solidFill>
                  <a:srgbClr val="FFFFFF"/>
                </a:solidFill>
              </a:rPr>
              <a:t>Text Summarization</a:t>
            </a:r>
            <a:br>
              <a:rPr lang="en-US" sz="6000" dirty="0">
                <a:solidFill>
                  <a:srgbClr val="FFFFFF"/>
                </a:solidFill>
              </a:rPr>
            </a:br>
            <a:r>
              <a:rPr lang="en-US" sz="2000" dirty="0">
                <a:solidFill>
                  <a:srgbClr val="FFFFFF"/>
                </a:solidFill>
              </a:rPr>
              <a:t>for</a:t>
            </a:r>
            <a:br>
              <a:rPr lang="en-US" sz="6000" dirty="0">
                <a:solidFill>
                  <a:srgbClr val="FFFFFF"/>
                </a:solidFill>
              </a:rPr>
            </a:br>
            <a:r>
              <a:rPr lang="en-US" sz="3200" dirty="0">
                <a:solidFill>
                  <a:srgbClr val="FFFFFF"/>
                </a:solidFill>
              </a:rPr>
              <a:t>Daily Mail and CNN Articles</a:t>
            </a:r>
            <a:endParaRPr lang="en-US" sz="4000" dirty="0">
              <a:solidFill>
                <a:srgbClr val="FFFFFF"/>
              </a:solidFill>
            </a:endParaRPr>
          </a:p>
        </p:txBody>
      </p:sp>
      <p:sp>
        <p:nvSpPr>
          <p:cNvPr id="3" name="Subtitle 2">
            <a:extLst>
              <a:ext uri="{FF2B5EF4-FFF2-40B4-BE49-F238E27FC236}">
                <a16:creationId xmlns:a16="http://schemas.microsoft.com/office/drawing/2014/main" id="{898F01CA-6109-E024-3165-94F93E750E70}"/>
              </a:ext>
            </a:extLst>
          </p:cNvPr>
          <p:cNvSpPr>
            <a:spLocks noGrp="1"/>
          </p:cNvSpPr>
          <p:nvPr>
            <p:ph type="subTitle" idx="1"/>
          </p:nvPr>
        </p:nvSpPr>
        <p:spPr>
          <a:xfrm>
            <a:off x="6596565" y="4201721"/>
            <a:ext cx="4986084" cy="1949813"/>
          </a:xfrm>
        </p:spPr>
        <p:txBody>
          <a:bodyPr anchor="b">
            <a:normAutofit/>
          </a:bodyPr>
          <a:lstStyle/>
          <a:p>
            <a:pPr algn="r"/>
            <a:r>
              <a:rPr lang="en-US" dirty="0">
                <a:solidFill>
                  <a:srgbClr val="FFFFFF"/>
                </a:solidFill>
              </a:rPr>
              <a:t>NLP Final Project- Group 3</a:t>
            </a: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213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12640-767A-4C13-A3AF-43ADE15EE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C9744A-EAF1-4DC8-86F4-3993C444E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1E75F-D054-58FC-23F8-95164882E5FE}"/>
              </a:ext>
            </a:extLst>
          </p:cNvPr>
          <p:cNvSpPr>
            <a:spLocks noGrp="1"/>
          </p:cNvSpPr>
          <p:nvPr>
            <p:ph type="title"/>
          </p:nvPr>
        </p:nvSpPr>
        <p:spPr>
          <a:xfrm>
            <a:off x="482600" y="976160"/>
            <a:ext cx="10368901" cy="1493871"/>
          </a:xfrm>
        </p:spPr>
        <p:txBody>
          <a:bodyPr>
            <a:normAutofit/>
          </a:bodyPr>
          <a:lstStyle/>
          <a:p>
            <a:pPr>
              <a:lnSpc>
                <a:spcPct val="90000"/>
              </a:lnSpc>
            </a:pPr>
            <a:r>
              <a:rPr lang="en-US" sz="3500" dirty="0"/>
              <a:t>GPT-2 (Generative Pre-Training Transformer)</a:t>
            </a:r>
          </a:p>
        </p:txBody>
      </p:sp>
      <p:cxnSp>
        <p:nvCxnSpPr>
          <p:cNvPr id="17" name="Straight Connector 16">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416" y="29462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57D579-010A-437B-A09E-8BFEB2F5A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4AD452DB-BBCD-FF9D-51D5-4A2A5ABDCE11}"/>
              </a:ext>
            </a:extLst>
          </p:cNvPr>
          <p:cNvGraphicFramePr>
            <a:graphicFrameLocks noGrp="1"/>
          </p:cNvGraphicFramePr>
          <p:nvPr>
            <p:ph idx="1"/>
            <p:extLst>
              <p:ext uri="{D42A27DB-BD31-4B8C-83A1-F6EECF244321}">
                <p14:modId xmlns:p14="http://schemas.microsoft.com/office/powerpoint/2010/main" val="3705972628"/>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52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0C47-DDA6-C58D-BE5A-1540EB66151A}"/>
              </a:ext>
            </a:extLst>
          </p:cNvPr>
          <p:cNvSpPr>
            <a:spLocks noGrp="1"/>
          </p:cNvSpPr>
          <p:nvPr>
            <p:ph type="title"/>
          </p:nvPr>
        </p:nvSpPr>
        <p:spPr>
          <a:xfrm>
            <a:off x="482600" y="679337"/>
            <a:ext cx="10634472" cy="598144"/>
          </a:xfrm>
        </p:spPr>
        <p:txBody>
          <a:bodyPr/>
          <a:lstStyle/>
          <a:p>
            <a:r>
              <a:rPr lang="en-US" sz="4000" dirty="0"/>
              <a:t>Metrics Used</a:t>
            </a:r>
          </a:p>
        </p:txBody>
      </p:sp>
      <p:sp>
        <p:nvSpPr>
          <p:cNvPr id="3" name="Content Placeholder 2">
            <a:extLst>
              <a:ext uri="{FF2B5EF4-FFF2-40B4-BE49-F238E27FC236}">
                <a16:creationId xmlns:a16="http://schemas.microsoft.com/office/drawing/2014/main" id="{0B0E64BD-B085-4FB4-6AD8-ECFF6D905021}"/>
              </a:ext>
            </a:extLst>
          </p:cNvPr>
          <p:cNvSpPr>
            <a:spLocks noGrp="1"/>
          </p:cNvSpPr>
          <p:nvPr>
            <p:ph idx="1"/>
          </p:nvPr>
        </p:nvSpPr>
        <p:spPr>
          <a:xfrm>
            <a:off x="546340" y="1623848"/>
            <a:ext cx="10506991" cy="3822191"/>
          </a:xfrm>
        </p:spPr>
        <p:txBody>
          <a:bodyPr>
            <a:normAutofit/>
          </a:bodyPr>
          <a:lstStyle/>
          <a:p>
            <a:r>
              <a:rPr lang="en-US" b="1" u="sng" dirty="0"/>
              <a:t>ROUGE (Recall-Oriented Understudy for Gisting Evaluation</a:t>
            </a:r>
            <a:r>
              <a:rPr lang="en-US" b="1" i="0" u="sng" dirty="0">
                <a:solidFill>
                  <a:srgbClr val="374151"/>
                </a:solidFill>
                <a:effectLst/>
                <a:latin typeface="Source Sans Pro" panose="020B0503030403020204" pitchFamily="34" charset="0"/>
              </a:rPr>
              <a:t>)</a:t>
            </a:r>
            <a:r>
              <a:rPr lang="en-US" dirty="0"/>
              <a:t>:</a:t>
            </a:r>
          </a:p>
          <a:p>
            <a:pPr marL="285750" indent="-285750">
              <a:buFont typeface="Arial" panose="020B0604020202020204" pitchFamily="34" charset="0"/>
              <a:buChar char="•"/>
            </a:pPr>
            <a:r>
              <a:rPr lang="en-US" sz="1300" dirty="0"/>
              <a:t>A metric used for evaluating automatic summarization and machine translation software in natural language processing</a:t>
            </a:r>
          </a:p>
          <a:p>
            <a:pPr marL="285750" indent="-285750">
              <a:buFont typeface="Arial" panose="020B0604020202020204" pitchFamily="34" charset="0"/>
              <a:buChar char="•"/>
            </a:pPr>
            <a:r>
              <a:rPr lang="en-US" sz="1300" dirty="0"/>
              <a:t>Compares an automatically produced summary or translation against a reference or a set of references (human-produced) summary or translation.</a:t>
            </a:r>
          </a:p>
          <a:p>
            <a:pPr marL="285750" indent="-285750">
              <a:buFont typeface="Arial" panose="020B0604020202020204" pitchFamily="34" charset="0"/>
              <a:buChar char="•"/>
            </a:pPr>
            <a:r>
              <a:rPr lang="en-US" sz="1300" dirty="0"/>
              <a:t>Case insensitive, meaning that upper case letters are treated the same way as lower-case letters</a:t>
            </a:r>
            <a:endParaRPr lang="en-US" u="sng" dirty="0"/>
          </a:p>
          <a:p>
            <a:r>
              <a:rPr lang="en-US" b="1" u="sng" dirty="0"/>
              <a:t>BLEU (</a:t>
            </a:r>
            <a:r>
              <a:rPr lang="en-US" sz="2400" b="1" u="sng" dirty="0"/>
              <a:t>Bi-Lingual Evaluation Understudy)</a:t>
            </a:r>
            <a:r>
              <a:rPr lang="en-US" dirty="0"/>
              <a:t>: </a:t>
            </a:r>
          </a:p>
          <a:p>
            <a:pPr marL="171450" indent="-171450">
              <a:buFont typeface="Arial" panose="020B0604020202020204" pitchFamily="34" charset="0"/>
              <a:buChar char="•"/>
            </a:pPr>
            <a:r>
              <a:rPr lang="en-US" sz="1300" dirty="0"/>
              <a:t>Algorithm for evaluating the quality of text which has been machine-translated from one natural language to another</a:t>
            </a:r>
          </a:p>
          <a:p>
            <a:pPr marL="171450" indent="-171450">
              <a:buFont typeface="Arial" panose="020B0604020202020204" pitchFamily="34" charset="0"/>
              <a:buChar char="•"/>
            </a:pPr>
            <a:r>
              <a:rPr lang="en-US" sz="1300" dirty="0"/>
              <a:t>One of the first metrics to claim a high correlation with human judgements of quality and remains one of the most popular automated and inexpensive metrics.</a:t>
            </a:r>
          </a:p>
          <a:p>
            <a:pPr marL="171450" indent="-171450">
              <a:buFont typeface="Arial" panose="020B0604020202020204" pitchFamily="34" charset="0"/>
              <a:buChar char="•"/>
            </a:pPr>
            <a:r>
              <a:rPr lang="en-US" sz="1300" dirty="0"/>
              <a:t>Output is always a number between 0 and 1. This value indicates how similar the candidate text is to the reference texts, with values closer to 1 representing more similar texts.</a:t>
            </a:r>
          </a:p>
          <a:p>
            <a:endParaRPr lang="en-US" sz="1200" dirty="0"/>
          </a:p>
        </p:txBody>
      </p:sp>
    </p:spTree>
    <p:extLst>
      <p:ext uri="{BB962C8B-B14F-4D97-AF65-F5344CB8AC3E}">
        <p14:creationId xmlns:p14="http://schemas.microsoft.com/office/powerpoint/2010/main" val="36298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B376B-E2A8-83B0-0EB6-7F648B6DDC4B}"/>
              </a:ext>
            </a:extLst>
          </p:cNvPr>
          <p:cNvSpPr>
            <a:spLocks noGrp="1"/>
          </p:cNvSpPr>
          <p:nvPr>
            <p:ph type="title"/>
          </p:nvPr>
        </p:nvSpPr>
        <p:spPr>
          <a:xfrm>
            <a:off x="6014678" y="702870"/>
            <a:ext cx="5614993" cy="3093468"/>
          </a:xfrm>
        </p:spPr>
        <p:txBody>
          <a:bodyPr vert="horz" lIns="91440" tIns="45720" rIns="91440" bIns="45720" rtlCol="0" anchor="b">
            <a:normAutofit/>
          </a:bodyPr>
          <a:lstStyle/>
          <a:p>
            <a:r>
              <a:rPr lang="en-US"/>
              <a:t>Data Overview</a:t>
            </a:r>
            <a:endParaRPr lang="en-US" dirty="0"/>
          </a:p>
        </p:txBody>
      </p:sp>
      <p:cxnSp>
        <p:nvCxnSpPr>
          <p:cNvPr id="18" name="Straight Connector 17">
            <a:extLst>
              <a:ext uri="{FF2B5EF4-FFF2-40B4-BE49-F238E27FC236}">
                <a16:creationId xmlns:a16="http://schemas.microsoft.com/office/drawing/2014/main" id="{FBE3B19C-5EF6-492A-AA6F-EC0C2F236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Graphic 6" descr="Database">
            <a:extLst>
              <a:ext uri="{FF2B5EF4-FFF2-40B4-BE49-F238E27FC236}">
                <a16:creationId xmlns:a16="http://schemas.microsoft.com/office/drawing/2014/main" id="{4A7E842B-ECC9-6422-E9A7-D21517E16E7F}"/>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0" y="917356"/>
            <a:ext cx="5026102" cy="5026102"/>
          </a:xfrm>
          <a:prstGeom prst="rect">
            <a:avLst/>
          </a:prstGeom>
        </p:spPr>
      </p:pic>
      <p:cxnSp>
        <p:nvCxnSpPr>
          <p:cNvPr id="20" name="Straight Connector 19">
            <a:extLst>
              <a:ext uri="{FF2B5EF4-FFF2-40B4-BE49-F238E27FC236}">
                <a16:creationId xmlns:a16="http://schemas.microsoft.com/office/drawing/2014/main" id="{02DB647E-7779-454B-9098-17E6CE33DD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477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EAA5-9F4E-775F-1B74-6ACAA4F9F2BF}"/>
              </a:ext>
            </a:extLst>
          </p:cNvPr>
          <p:cNvSpPr>
            <a:spLocks noGrp="1"/>
          </p:cNvSpPr>
          <p:nvPr>
            <p:ph type="title"/>
          </p:nvPr>
        </p:nvSpPr>
        <p:spPr>
          <a:xfrm>
            <a:off x="482600" y="978408"/>
            <a:ext cx="10634472" cy="694944"/>
          </a:xfrm>
        </p:spPr>
        <p:txBody>
          <a:bodyPr/>
          <a:lstStyle/>
          <a:p>
            <a:r>
              <a:rPr lang="en-US" sz="3200" dirty="0"/>
              <a:t>Source:  </a:t>
            </a:r>
            <a:r>
              <a:rPr lang="en-US" sz="3200" dirty="0">
                <a:hlinkClick r:id="rId2"/>
              </a:rPr>
              <a:t>https://cs.nyu.edu/~kcho/DMQA/</a:t>
            </a:r>
            <a:endParaRPr lang="en-US" sz="3200" dirty="0"/>
          </a:p>
        </p:txBody>
      </p:sp>
      <p:sp>
        <p:nvSpPr>
          <p:cNvPr id="3" name="Content Placeholder 2">
            <a:extLst>
              <a:ext uri="{FF2B5EF4-FFF2-40B4-BE49-F238E27FC236}">
                <a16:creationId xmlns:a16="http://schemas.microsoft.com/office/drawing/2014/main" id="{E9A8CE3F-C98C-3CF1-0F51-2BB631E38A8D}"/>
              </a:ext>
            </a:extLst>
          </p:cNvPr>
          <p:cNvSpPr>
            <a:spLocks noGrp="1"/>
          </p:cNvSpPr>
          <p:nvPr>
            <p:ph idx="1"/>
          </p:nvPr>
        </p:nvSpPr>
        <p:spPr>
          <a:xfrm>
            <a:off x="482601" y="1810512"/>
            <a:ext cx="5106276" cy="4069079"/>
          </a:xfrm>
        </p:spPr>
        <p:txBody>
          <a:bodyPr>
            <a:normAutofit/>
          </a:bodyPr>
          <a:lstStyle/>
          <a:p>
            <a:endParaRPr lang="en-US" sz="1400" dirty="0"/>
          </a:p>
          <a:p>
            <a:pPr marL="171450" indent="-171450">
              <a:buFont typeface="Arial" panose="020B0604020202020204" pitchFamily="34" charset="0"/>
              <a:buChar char="•"/>
            </a:pPr>
            <a:r>
              <a:rPr lang="en-US" sz="1400" dirty="0"/>
              <a:t>In all, the corpus has 200K Daily Mail and 100K CNN articles, as defined by their scripts. </a:t>
            </a:r>
          </a:p>
          <a:p>
            <a:pPr marL="171450" indent="-171450">
              <a:buFont typeface="Arial" panose="020B0604020202020204" pitchFamily="34" charset="0"/>
              <a:buChar char="•"/>
            </a:pPr>
            <a:r>
              <a:rPr lang="en-US" sz="1400" dirty="0"/>
              <a:t>The source documents in the training set have 766 words spanning 29.74 sentences on an average while the summaries consist of 53 words and 3.72 sentences. </a:t>
            </a:r>
          </a:p>
          <a:p>
            <a:pPr marL="171450" indent="-171450">
              <a:buFont typeface="Arial" panose="020B0604020202020204" pitchFamily="34" charset="0"/>
              <a:buChar char="•"/>
            </a:pPr>
            <a:r>
              <a:rPr lang="en-US" sz="1400" dirty="0"/>
              <a:t>The dataset is inspired from the one used in the Association for Computational Linguistics (ACL) 2017 paper Get To The Point: Summarization with Pointer-Generator Networks.</a:t>
            </a:r>
          </a:p>
          <a:p>
            <a:pPr marL="171450" indent="-171450">
              <a:buFont typeface="Arial" panose="020B0604020202020204" pitchFamily="34" charset="0"/>
              <a:buChar char="•"/>
            </a:pPr>
            <a:r>
              <a:rPr lang="en-US" sz="1400" dirty="0"/>
              <a:t>Using Daily Mail to train and build a model. </a:t>
            </a:r>
          </a:p>
          <a:p>
            <a:pPr marL="171450" indent="-171450">
              <a:buFont typeface="Arial" panose="020B0604020202020204" pitchFamily="34" charset="0"/>
              <a:buChar char="•"/>
            </a:pPr>
            <a:r>
              <a:rPr lang="en-US" sz="1400" dirty="0"/>
              <a:t>Using CNN as a test corpus to evaluate Daily Mail model</a:t>
            </a:r>
          </a:p>
        </p:txBody>
      </p:sp>
      <p:pic>
        <p:nvPicPr>
          <p:cNvPr id="5" name="Picture 4" descr="Text&#10;&#10;Description automatically generated">
            <a:extLst>
              <a:ext uri="{FF2B5EF4-FFF2-40B4-BE49-F238E27FC236}">
                <a16:creationId xmlns:a16="http://schemas.microsoft.com/office/drawing/2014/main" id="{65C2F124-16E8-B8D5-CF4F-CE906F9D8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876" y="1810511"/>
            <a:ext cx="5943600" cy="4069079"/>
          </a:xfrm>
          <a:prstGeom prst="rect">
            <a:avLst/>
          </a:prstGeom>
        </p:spPr>
      </p:pic>
    </p:spTree>
    <p:extLst>
      <p:ext uri="{BB962C8B-B14F-4D97-AF65-F5344CB8AC3E}">
        <p14:creationId xmlns:p14="http://schemas.microsoft.com/office/powerpoint/2010/main" val="11323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3652-02C6-FA2F-F86E-82477DACCB66}"/>
              </a:ext>
            </a:extLst>
          </p:cNvPr>
          <p:cNvSpPr>
            <a:spLocks noGrp="1"/>
          </p:cNvSpPr>
          <p:nvPr>
            <p:ph type="title"/>
          </p:nvPr>
        </p:nvSpPr>
        <p:spPr>
          <a:xfrm>
            <a:off x="506248" y="655216"/>
            <a:ext cx="10634472" cy="483842"/>
          </a:xfrm>
        </p:spPr>
        <p:txBody>
          <a:bodyPr/>
          <a:lstStyle/>
          <a:p>
            <a:r>
              <a:rPr lang="en-US" sz="4000" dirty="0"/>
              <a:t>Preprocessing</a:t>
            </a:r>
          </a:p>
        </p:txBody>
      </p:sp>
      <p:pic>
        <p:nvPicPr>
          <p:cNvPr id="5" name="Content Placeholder 4">
            <a:extLst>
              <a:ext uri="{FF2B5EF4-FFF2-40B4-BE49-F238E27FC236}">
                <a16:creationId xmlns:a16="http://schemas.microsoft.com/office/drawing/2014/main" id="{2FD1D634-8306-9C6A-C657-CE0FA713D70D}"/>
              </a:ext>
            </a:extLst>
          </p:cNvPr>
          <p:cNvPicPr>
            <a:picLocks noGrp="1" noChangeAspect="1"/>
          </p:cNvPicPr>
          <p:nvPr>
            <p:ph idx="1"/>
          </p:nvPr>
        </p:nvPicPr>
        <p:blipFill>
          <a:blip r:embed="rId2"/>
          <a:stretch>
            <a:fillRect/>
          </a:stretch>
        </p:blipFill>
        <p:spPr>
          <a:xfrm>
            <a:off x="506248" y="2948152"/>
            <a:ext cx="3142756" cy="2593430"/>
          </a:xfrm>
        </p:spPr>
      </p:pic>
      <p:pic>
        <p:nvPicPr>
          <p:cNvPr id="4098" name="Picture 2" descr="Microsoft Excel: Spreadsheets - Apps on Google Play">
            <a:extLst>
              <a:ext uri="{FF2B5EF4-FFF2-40B4-BE49-F238E27FC236}">
                <a16:creationId xmlns:a16="http://schemas.microsoft.com/office/drawing/2014/main" id="{CAF20F69-7708-F5A0-5DB1-B9933044C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573" y="1635673"/>
            <a:ext cx="1589196" cy="143466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op and bucket outline">
            <a:extLst>
              <a:ext uri="{FF2B5EF4-FFF2-40B4-BE49-F238E27FC236}">
                <a16:creationId xmlns:a16="http://schemas.microsoft.com/office/drawing/2014/main" id="{D6D0158E-8994-F7DF-60CE-1123ECDD36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4988" y="1718441"/>
            <a:ext cx="914400" cy="914400"/>
          </a:xfrm>
          <a:prstGeom prst="rect">
            <a:avLst/>
          </a:prstGeom>
        </p:spPr>
      </p:pic>
      <p:sp>
        <p:nvSpPr>
          <p:cNvPr id="8" name="Content Placeholder 2">
            <a:extLst>
              <a:ext uri="{FF2B5EF4-FFF2-40B4-BE49-F238E27FC236}">
                <a16:creationId xmlns:a16="http://schemas.microsoft.com/office/drawing/2014/main" id="{6E882D28-3EFA-74BB-540B-E1E2876124D5}"/>
              </a:ext>
            </a:extLst>
          </p:cNvPr>
          <p:cNvSpPr txBox="1">
            <a:spLocks/>
          </p:cNvSpPr>
          <p:nvPr/>
        </p:nvSpPr>
        <p:spPr>
          <a:xfrm>
            <a:off x="8135006" y="3153104"/>
            <a:ext cx="3667235" cy="201010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Remove special characters</a:t>
            </a:r>
          </a:p>
          <a:p>
            <a:pPr marL="285750" indent="-285750">
              <a:buFont typeface="Arial" panose="020B0604020202020204" pitchFamily="34" charset="0"/>
              <a:buChar char="•"/>
            </a:pPr>
            <a:r>
              <a:rPr lang="en-US" sz="1400" dirty="0"/>
              <a:t>Handle contractions</a:t>
            </a:r>
          </a:p>
          <a:p>
            <a:pPr marL="285750" indent="-285750">
              <a:buFont typeface="Arial" panose="020B0604020202020204" pitchFamily="34" charset="0"/>
              <a:buChar char="•"/>
            </a:pPr>
            <a:r>
              <a:rPr lang="en-US" sz="1400" dirty="0"/>
              <a:t>Clean Hashtags</a:t>
            </a:r>
          </a:p>
          <a:p>
            <a:pPr marL="285750" indent="-285750">
              <a:buFont typeface="Arial" panose="020B0604020202020204" pitchFamily="34" charset="0"/>
              <a:buChar char="•"/>
            </a:pPr>
            <a:r>
              <a:rPr lang="en-US" sz="1400" dirty="0"/>
              <a:t>Remove Multiple Spaces</a:t>
            </a:r>
          </a:p>
          <a:p>
            <a:pPr marL="285750" indent="-285750">
              <a:buFont typeface="Arial" panose="020B0604020202020204" pitchFamily="34" charset="0"/>
              <a:buChar char="•"/>
            </a:pPr>
            <a:r>
              <a:rPr lang="en-US" sz="1400" dirty="0"/>
              <a:t>Remove punctuations, links, mentions and \r\n new line characters</a:t>
            </a:r>
          </a:p>
          <a:p>
            <a:endParaRPr lang="en-US" sz="1400" dirty="0"/>
          </a:p>
        </p:txBody>
      </p:sp>
      <p:sp>
        <p:nvSpPr>
          <p:cNvPr id="11" name="Arrow: Right 10">
            <a:extLst>
              <a:ext uri="{FF2B5EF4-FFF2-40B4-BE49-F238E27FC236}">
                <a16:creationId xmlns:a16="http://schemas.microsoft.com/office/drawing/2014/main" id="{0ED4B2B1-AEFC-B956-1D1A-59EFA357411C}"/>
              </a:ext>
            </a:extLst>
          </p:cNvPr>
          <p:cNvSpPr/>
          <p:nvPr/>
        </p:nvSpPr>
        <p:spPr>
          <a:xfrm>
            <a:off x="3112430" y="2132286"/>
            <a:ext cx="1217067"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6BEF1A6-8E14-CFF4-9650-17F04883A935}"/>
              </a:ext>
            </a:extLst>
          </p:cNvPr>
          <p:cNvSpPr/>
          <p:nvPr/>
        </p:nvSpPr>
        <p:spPr>
          <a:xfrm>
            <a:off x="6835091" y="2132286"/>
            <a:ext cx="1217067" cy="44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isk with solid fill">
            <a:extLst>
              <a:ext uri="{FF2B5EF4-FFF2-40B4-BE49-F238E27FC236}">
                <a16:creationId xmlns:a16="http://schemas.microsoft.com/office/drawing/2014/main" id="{CB43F318-0AA1-5505-B2FB-142BCC917B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4954" y="1895804"/>
            <a:ext cx="914400" cy="914400"/>
          </a:xfrm>
          <a:prstGeom prst="rect">
            <a:avLst/>
          </a:prstGeom>
        </p:spPr>
      </p:pic>
    </p:spTree>
    <p:extLst>
      <p:ext uri="{BB962C8B-B14F-4D97-AF65-F5344CB8AC3E}">
        <p14:creationId xmlns:p14="http://schemas.microsoft.com/office/powerpoint/2010/main" val="3618926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4FB4-2AEF-D627-A561-45DDE752EC5C}"/>
              </a:ext>
            </a:extLst>
          </p:cNvPr>
          <p:cNvSpPr>
            <a:spLocks noGrp="1"/>
          </p:cNvSpPr>
          <p:nvPr>
            <p:ph type="title"/>
          </p:nvPr>
        </p:nvSpPr>
        <p:spPr>
          <a:xfrm>
            <a:off x="482600" y="978408"/>
            <a:ext cx="10634472" cy="594753"/>
          </a:xfrm>
        </p:spPr>
        <p:txBody>
          <a:bodyPr/>
          <a:lstStyle/>
          <a:p>
            <a:r>
              <a:rPr lang="en-US" sz="4000" dirty="0"/>
              <a:t>Fine-tuning Transformers</a:t>
            </a:r>
          </a:p>
        </p:txBody>
      </p:sp>
      <p:sp>
        <p:nvSpPr>
          <p:cNvPr id="3" name="Content Placeholder 2">
            <a:extLst>
              <a:ext uri="{FF2B5EF4-FFF2-40B4-BE49-F238E27FC236}">
                <a16:creationId xmlns:a16="http://schemas.microsoft.com/office/drawing/2014/main" id="{B74590C3-AEFA-CFAA-08E9-E0B31B4551EA}"/>
              </a:ext>
            </a:extLst>
          </p:cNvPr>
          <p:cNvSpPr>
            <a:spLocks noGrp="1"/>
          </p:cNvSpPr>
          <p:nvPr>
            <p:ph idx="1"/>
          </p:nvPr>
        </p:nvSpPr>
        <p:spPr>
          <a:xfrm>
            <a:off x="482600" y="1887794"/>
            <a:ext cx="10506991" cy="3991797"/>
          </a:xfrm>
        </p:spPr>
        <p:txBody>
          <a:bodyPr>
            <a:normAutofit fontScale="92500" lnSpcReduction="20000"/>
          </a:bodyPr>
          <a:lstStyle/>
          <a:p>
            <a:pPr marL="285750" indent="-285750">
              <a:buFont typeface="Arial" panose="020B0604020202020204" pitchFamily="34" charset="0"/>
              <a:buChar char="•"/>
            </a:pPr>
            <a:r>
              <a:rPr lang="en-US" sz="1700" dirty="0"/>
              <a:t>Applying similar learning rate to all layers of the model.</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b="0" i="0" dirty="0">
                <a:solidFill>
                  <a:srgbClr val="292929"/>
                </a:solidFill>
                <a:effectLst/>
                <a:latin typeface="source-serif-pro"/>
              </a:rPr>
              <a:t>Warm-up steps: With training steps in a linear schedule, the learning rates increase linearly from 0 to the initial learning rates set in the optimizer during the warm-up phase</a:t>
            </a:r>
          </a:p>
          <a:p>
            <a:pPr marL="285750" indent="-285750">
              <a:buFont typeface="Arial" panose="020B0604020202020204" pitchFamily="34" charset="0"/>
              <a:buChar char="•"/>
            </a:pPr>
            <a:endParaRPr lang="en-US" sz="1700" dirty="0">
              <a:solidFill>
                <a:srgbClr val="292929"/>
              </a:solidFill>
              <a:latin typeface="source-serif-pro"/>
            </a:endParaRPr>
          </a:p>
          <a:p>
            <a:pPr marL="285750" indent="-285750">
              <a:buFont typeface="Arial" panose="020B0604020202020204" pitchFamily="34" charset="0"/>
              <a:buChar char="•"/>
            </a:pPr>
            <a:r>
              <a:rPr lang="en-US" sz="1700" dirty="0">
                <a:solidFill>
                  <a:srgbClr val="292929"/>
                </a:solidFill>
                <a:latin typeface="source-serif-pro"/>
              </a:rPr>
              <a:t>F</a:t>
            </a:r>
            <a:r>
              <a:rPr lang="en-US" sz="1700" b="0" i="0" dirty="0">
                <a:solidFill>
                  <a:srgbClr val="292929"/>
                </a:solidFill>
                <a:effectLst/>
                <a:latin typeface="source-serif-pro"/>
              </a:rPr>
              <a:t>requent evaluation on our Transformer fine-tuning process. Instead of validating once on each batch, we are validating for every x epoch of training data.</a:t>
            </a:r>
          </a:p>
          <a:p>
            <a:endParaRPr lang="en-US" dirty="0">
              <a:solidFill>
                <a:srgbClr val="292929"/>
              </a:solidFill>
              <a:latin typeface="source-serif-pro"/>
            </a:endParaRPr>
          </a:p>
          <a:p>
            <a:r>
              <a:rPr lang="en-US" sz="1700" b="1" u="sng" dirty="0"/>
              <a:t>Other available techniques: </a:t>
            </a:r>
          </a:p>
          <a:p>
            <a:endParaRPr lang="en-US" sz="2400" dirty="0"/>
          </a:p>
          <a:p>
            <a:r>
              <a:rPr lang="en-US" sz="1900" dirty="0"/>
              <a:t>Layer-wise Learning Rate Decay (LLRD). The main idea behind LLRD is to have different learning rates applied to each layer of the Transformer or applied to the grouping of layers in the case of grouped LLRD</a:t>
            </a:r>
          </a:p>
        </p:txBody>
      </p:sp>
    </p:spTree>
    <p:extLst>
      <p:ext uri="{BB962C8B-B14F-4D97-AF65-F5344CB8AC3E}">
        <p14:creationId xmlns:p14="http://schemas.microsoft.com/office/powerpoint/2010/main" val="299342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9255-9B2D-3F98-C107-D6F1D2111655}"/>
              </a:ext>
            </a:extLst>
          </p:cNvPr>
          <p:cNvSpPr>
            <a:spLocks noGrp="1"/>
          </p:cNvSpPr>
          <p:nvPr>
            <p:ph type="title"/>
          </p:nvPr>
        </p:nvSpPr>
        <p:spPr>
          <a:xfrm>
            <a:off x="482600" y="657435"/>
            <a:ext cx="10634472" cy="786384"/>
          </a:xfrm>
        </p:spPr>
        <p:txBody>
          <a:bodyPr/>
          <a:lstStyle/>
          <a:p>
            <a:r>
              <a:rPr lang="en-US" sz="4000" dirty="0"/>
              <a:t>Fine-Tuning – Configuration Tracker</a:t>
            </a:r>
          </a:p>
        </p:txBody>
      </p:sp>
      <p:pic>
        <p:nvPicPr>
          <p:cNvPr id="5" name="Content Placeholder 4" descr="Table&#10;&#10;Description automatically generated">
            <a:extLst>
              <a:ext uri="{FF2B5EF4-FFF2-40B4-BE49-F238E27FC236}">
                <a16:creationId xmlns:a16="http://schemas.microsoft.com/office/drawing/2014/main" id="{97CC0378-002E-BD34-7B7D-E81F6313D7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6614" y="1590675"/>
            <a:ext cx="7295535" cy="1838325"/>
          </a:xfrm>
        </p:spPr>
      </p:pic>
      <p:sp>
        <p:nvSpPr>
          <p:cNvPr id="6" name="Content Placeholder 2">
            <a:extLst>
              <a:ext uri="{FF2B5EF4-FFF2-40B4-BE49-F238E27FC236}">
                <a16:creationId xmlns:a16="http://schemas.microsoft.com/office/drawing/2014/main" id="{5422C892-479F-DAAB-EA99-0AF963302029}"/>
              </a:ext>
            </a:extLst>
          </p:cNvPr>
          <p:cNvSpPr txBox="1">
            <a:spLocks/>
          </p:cNvSpPr>
          <p:nvPr/>
        </p:nvSpPr>
        <p:spPr>
          <a:xfrm>
            <a:off x="731315" y="2042060"/>
            <a:ext cx="3667235" cy="37667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3200" dirty="0"/>
              <a:t>BART</a:t>
            </a:r>
          </a:p>
        </p:txBody>
      </p:sp>
      <p:sp>
        <p:nvSpPr>
          <p:cNvPr id="7" name="Content Placeholder 2">
            <a:extLst>
              <a:ext uri="{FF2B5EF4-FFF2-40B4-BE49-F238E27FC236}">
                <a16:creationId xmlns:a16="http://schemas.microsoft.com/office/drawing/2014/main" id="{E0A25223-18D6-E647-AD75-D9B1A8253F60}"/>
              </a:ext>
            </a:extLst>
          </p:cNvPr>
          <p:cNvSpPr txBox="1">
            <a:spLocks/>
          </p:cNvSpPr>
          <p:nvPr/>
        </p:nvSpPr>
        <p:spPr>
          <a:xfrm>
            <a:off x="731314" y="4250927"/>
            <a:ext cx="3667235" cy="37667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3200" dirty="0"/>
              <a:t>T5</a:t>
            </a:r>
          </a:p>
        </p:txBody>
      </p:sp>
      <p:pic>
        <p:nvPicPr>
          <p:cNvPr id="11" name="Picture 10" descr="Table&#10;&#10;Description automatically generated">
            <a:extLst>
              <a:ext uri="{FF2B5EF4-FFF2-40B4-BE49-F238E27FC236}">
                <a16:creationId xmlns:a16="http://schemas.microsoft.com/office/drawing/2014/main" id="{D1BA2E64-D957-C353-C984-78C01B039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614" y="3875469"/>
            <a:ext cx="7295535" cy="1836420"/>
          </a:xfrm>
          <a:prstGeom prst="rect">
            <a:avLst/>
          </a:prstGeom>
        </p:spPr>
      </p:pic>
    </p:spTree>
    <p:extLst>
      <p:ext uri="{BB962C8B-B14F-4D97-AF65-F5344CB8AC3E}">
        <p14:creationId xmlns:p14="http://schemas.microsoft.com/office/powerpoint/2010/main" val="13096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0717-97EC-1431-7E21-4C13E29B3B6C}"/>
              </a:ext>
            </a:extLst>
          </p:cNvPr>
          <p:cNvSpPr>
            <a:spLocks noGrp="1"/>
          </p:cNvSpPr>
          <p:nvPr>
            <p:ph type="title"/>
          </p:nvPr>
        </p:nvSpPr>
        <p:spPr>
          <a:xfrm>
            <a:off x="482600" y="735812"/>
            <a:ext cx="10634472" cy="803739"/>
          </a:xfrm>
        </p:spPr>
        <p:txBody>
          <a:bodyPr/>
          <a:lstStyle/>
          <a:p>
            <a:r>
              <a:rPr lang="en-US" sz="4000" dirty="0"/>
              <a:t>Fine-Tuning.. (contd.)</a:t>
            </a:r>
          </a:p>
        </p:txBody>
      </p:sp>
      <p:pic>
        <p:nvPicPr>
          <p:cNvPr id="13" name="Picture 12">
            <a:extLst>
              <a:ext uri="{FF2B5EF4-FFF2-40B4-BE49-F238E27FC236}">
                <a16:creationId xmlns:a16="http://schemas.microsoft.com/office/drawing/2014/main" id="{735D8DBA-D376-DA84-3474-91A127F498F9}"/>
              </a:ext>
            </a:extLst>
          </p:cNvPr>
          <p:cNvPicPr>
            <a:picLocks noChangeAspect="1"/>
          </p:cNvPicPr>
          <p:nvPr/>
        </p:nvPicPr>
        <p:blipFill>
          <a:blip r:embed="rId2"/>
          <a:stretch>
            <a:fillRect/>
          </a:stretch>
        </p:blipFill>
        <p:spPr>
          <a:xfrm>
            <a:off x="519663" y="2006081"/>
            <a:ext cx="11152673" cy="4207507"/>
          </a:xfrm>
          <a:prstGeom prst="rect">
            <a:avLst/>
          </a:prstGeom>
        </p:spPr>
      </p:pic>
    </p:spTree>
    <p:extLst>
      <p:ext uri="{BB962C8B-B14F-4D97-AF65-F5344CB8AC3E}">
        <p14:creationId xmlns:p14="http://schemas.microsoft.com/office/powerpoint/2010/main" val="19354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5E91A-A963-0572-520F-F73B8DE957FD}"/>
              </a:ext>
            </a:extLst>
          </p:cNvPr>
          <p:cNvSpPr>
            <a:spLocks noGrp="1"/>
          </p:cNvSpPr>
          <p:nvPr>
            <p:ph type="ctrTitle"/>
          </p:nvPr>
        </p:nvSpPr>
        <p:spPr>
          <a:xfrm>
            <a:off x="6014678" y="702870"/>
            <a:ext cx="5614993" cy="3093468"/>
          </a:xfrm>
        </p:spPr>
        <p:txBody>
          <a:bodyPr anchor="b">
            <a:normAutofit/>
          </a:bodyPr>
          <a:lstStyle/>
          <a:p>
            <a:r>
              <a:rPr lang="en-US" dirty="0"/>
              <a:t>Results </a:t>
            </a:r>
          </a:p>
        </p:txBody>
      </p:sp>
      <p:sp>
        <p:nvSpPr>
          <p:cNvPr id="3" name="Subtitle 2">
            <a:extLst>
              <a:ext uri="{FF2B5EF4-FFF2-40B4-BE49-F238E27FC236}">
                <a16:creationId xmlns:a16="http://schemas.microsoft.com/office/drawing/2014/main" id="{DE88F03D-01E2-8541-F191-02231FD77052}"/>
              </a:ext>
            </a:extLst>
          </p:cNvPr>
          <p:cNvSpPr>
            <a:spLocks noGrp="1"/>
          </p:cNvSpPr>
          <p:nvPr>
            <p:ph type="subTitle" idx="1"/>
          </p:nvPr>
        </p:nvSpPr>
        <p:spPr>
          <a:xfrm>
            <a:off x="6014677" y="4067746"/>
            <a:ext cx="5614993" cy="2124206"/>
          </a:xfrm>
        </p:spPr>
        <p:txBody>
          <a:bodyPr anchor="t">
            <a:normAutofit/>
          </a:bodyPr>
          <a:lstStyle/>
          <a:p>
            <a:r>
              <a:rPr lang="en-US" dirty="0"/>
              <a:t>Loss/ROUGE Scores</a:t>
            </a:r>
          </a:p>
        </p:txBody>
      </p:sp>
      <p:cxnSp>
        <p:nvCxnSpPr>
          <p:cNvPr id="12" name="Straight Connector 11">
            <a:extLst>
              <a:ext uri="{FF2B5EF4-FFF2-40B4-BE49-F238E27FC236}">
                <a16:creationId xmlns:a16="http://schemas.microsoft.com/office/drawing/2014/main" id="{FBE3B19C-5EF6-492A-AA6F-EC0C2F236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Graphic 6" descr="Bar chart">
            <a:extLst>
              <a:ext uri="{FF2B5EF4-FFF2-40B4-BE49-F238E27FC236}">
                <a16:creationId xmlns:a16="http://schemas.microsoft.com/office/drawing/2014/main" id="{C98B9874-1607-50E5-F865-E3061425E0D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0" y="917356"/>
            <a:ext cx="5026102" cy="5026102"/>
          </a:xfrm>
          <a:prstGeom prst="rect">
            <a:avLst/>
          </a:prstGeom>
        </p:spPr>
      </p:pic>
      <p:cxnSp>
        <p:nvCxnSpPr>
          <p:cNvPr id="14" name="Straight Connector 13">
            <a:extLst>
              <a:ext uri="{FF2B5EF4-FFF2-40B4-BE49-F238E27FC236}">
                <a16:creationId xmlns:a16="http://schemas.microsoft.com/office/drawing/2014/main" id="{02DB647E-7779-454B-9098-17E6CE33DD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719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3121-9E88-EB99-5976-E415F904084E}"/>
              </a:ext>
            </a:extLst>
          </p:cNvPr>
          <p:cNvSpPr>
            <a:spLocks noGrp="1"/>
          </p:cNvSpPr>
          <p:nvPr>
            <p:ph type="title"/>
          </p:nvPr>
        </p:nvSpPr>
        <p:spPr>
          <a:xfrm>
            <a:off x="525779" y="861774"/>
            <a:ext cx="10634472" cy="877824"/>
          </a:xfrm>
        </p:spPr>
        <p:txBody>
          <a:bodyPr/>
          <a:lstStyle/>
          <a:p>
            <a:pPr algn="ctr"/>
            <a:r>
              <a:rPr lang="en-US" sz="4000" dirty="0"/>
              <a:t>BART</a:t>
            </a:r>
          </a:p>
        </p:txBody>
      </p:sp>
      <p:pic>
        <p:nvPicPr>
          <p:cNvPr id="4" name="Picture 3">
            <a:extLst>
              <a:ext uri="{FF2B5EF4-FFF2-40B4-BE49-F238E27FC236}">
                <a16:creationId xmlns:a16="http://schemas.microsoft.com/office/drawing/2014/main" id="{F960C25C-45CD-A8E7-7FBE-A7F6C1911073}"/>
              </a:ext>
            </a:extLst>
          </p:cNvPr>
          <p:cNvPicPr>
            <a:picLocks noChangeAspect="1"/>
          </p:cNvPicPr>
          <p:nvPr/>
        </p:nvPicPr>
        <p:blipFill>
          <a:blip r:embed="rId2"/>
          <a:stretch>
            <a:fillRect/>
          </a:stretch>
        </p:blipFill>
        <p:spPr>
          <a:xfrm>
            <a:off x="819538" y="1809135"/>
            <a:ext cx="5119145" cy="3314148"/>
          </a:xfrm>
          <a:prstGeom prst="rect">
            <a:avLst/>
          </a:prstGeom>
        </p:spPr>
      </p:pic>
      <p:pic>
        <p:nvPicPr>
          <p:cNvPr id="5" name="Picture 4">
            <a:extLst>
              <a:ext uri="{FF2B5EF4-FFF2-40B4-BE49-F238E27FC236}">
                <a16:creationId xmlns:a16="http://schemas.microsoft.com/office/drawing/2014/main" id="{B2797BB7-5322-70B6-EB36-A9406397FC46}"/>
              </a:ext>
            </a:extLst>
          </p:cNvPr>
          <p:cNvPicPr>
            <a:picLocks noChangeAspect="1"/>
          </p:cNvPicPr>
          <p:nvPr/>
        </p:nvPicPr>
        <p:blipFill>
          <a:blip r:embed="rId3"/>
          <a:stretch>
            <a:fillRect/>
          </a:stretch>
        </p:blipFill>
        <p:spPr>
          <a:xfrm>
            <a:off x="6508955" y="1809135"/>
            <a:ext cx="4762425" cy="3314148"/>
          </a:xfrm>
          <a:prstGeom prst="rect">
            <a:avLst/>
          </a:prstGeom>
        </p:spPr>
      </p:pic>
      <p:sp>
        <p:nvSpPr>
          <p:cNvPr id="7" name="TextBox 6">
            <a:extLst>
              <a:ext uri="{FF2B5EF4-FFF2-40B4-BE49-F238E27FC236}">
                <a16:creationId xmlns:a16="http://schemas.microsoft.com/office/drawing/2014/main" id="{6F107C67-6B4B-65A7-93FE-43ED1151207F}"/>
              </a:ext>
            </a:extLst>
          </p:cNvPr>
          <p:cNvSpPr txBox="1"/>
          <p:nvPr/>
        </p:nvSpPr>
        <p:spPr>
          <a:xfrm>
            <a:off x="1307592" y="5382768"/>
            <a:ext cx="9070847"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Test ROUGE Score: {'rouge1': 21.025, 'rouge2': 8.5661, 'rougeL': 17.8141, 'rougeLsum': 17.8189}</a:t>
            </a:r>
            <a:endParaRPr lang="en-US" dirty="0"/>
          </a:p>
        </p:txBody>
      </p:sp>
    </p:spTree>
    <p:extLst>
      <p:ext uri="{BB962C8B-B14F-4D97-AF65-F5344CB8AC3E}">
        <p14:creationId xmlns:p14="http://schemas.microsoft.com/office/powerpoint/2010/main" val="299897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2B27-132A-5864-2E02-00969FB1CD05}"/>
              </a:ext>
            </a:extLst>
          </p:cNvPr>
          <p:cNvSpPr>
            <a:spLocks noGrp="1"/>
          </p:cNvSpPr>
          <p:nvPr>
            <p:ph type="title"/>
          </p:nvPr>
        </p:nvSpPr>
        <p:spPr>
          <a:xfrm>
            <a:off x="482600" y="978408"/>
            <a:ext cx="10634472" cy="574495"/>
          </a:xfrm>
        </p:spPr>
        <p:txBody>
          <a:bodyPr/>
          <a:lstStyle/>
          <a:p>
            <a:r>
              <a:rPr lang="en-US" sz="4000" dirty="0"/>
              <a:t>Types of Summarization</a:t>
            </a:r>
          </a:p>
        </p:txBody>
      </p:sp>
      <p:sp>
        <p:nvSpPr>
          <p:cNvPr id="3" name="Content Placeholder 2">
            <a:extLst>
              <a:ext uri="{FF2B5EF4-FFF2-40B4-BE49-F238E27FC236}">
                <a16:creationId xmlns:a16="http://schemas.microsoft.com/office/drawing/2014/main" id="{B0C517F3-3FF8-11FA-0A24-D3716DC0211F}"/>
              </a:ext>
            </a:extLst>
          </p:cNvPr>
          <p:cNvSpPr>
            <a:spLocks noGrp="1"/>
          </p:cNvSpPr>
          <p:nvPr>
            <p:ph idx="1"/>
          </p:nvPr>
        </p:nvSpPr>
        <p:spPr>
          <a:xfrm>
            <a:off x="482600" y="1852448"/>
            <a:ext cx="10506991" cy="4027143"/>
          </a:xfrm>
        </p:spPr>
        <p:txBody>
          <a:bodyPr>
            <a:normAutofit/>
          </a:bodyPr>
          <a:lstStyle/>
          <a:p>
            <a:r>
              <a:rPr lang="en-US" sz="1500" b="1" u="sng" dirty="0"/>
              <a:t>Extractive Summarization (ES)</a:t>
            </a:r>
            <a:r>
              <a:rPr lang="en-US" sz="1500" dirty="0"/>
              <a:t>: </a:t>
            </a:r>
          </a:p>
          <a:p>
            <a:pPr marL="342900" indent="-342900">
              <a:buFont typeface="Arial" panose="020B0604020202020204" pitchFamily="34" charset="0"/>
              <a:buChar char="•"/>
            </a:pPr>
            <a:r>
              <a:rPr lang="en-US" sz="1500" dirty="0"/>
              <a:t>Extract the most relevant information from a document</a:t>
            </a:r>
          </a:p>
          <a:p>
            <a:pPr marL="342900" indent="-342900">
              <a:buFont typeface="Arial" panose="020B0604020202020204" pitchFamily="34" charset="0"/>
              <a:buChar char="•"/>
            </a:pPr>
            <a:r>
              <a:rPr lang="en-US" sz="1500" dirty="0"/>
              <a:t>Context is not taken into consideration and is verbatim text.</a:t>
            </a:r>
          </a:p>
          <a:p>
            <a:endParaRPr lang="en-US" sz="1500" dirty="0"/>
          </a:p>
          <a:p>
            <a:r>
              <a:rPr lang="en-US" sz="1500" b="1" u="sng" dirty="0"/>
              <a:t>Abstractive Summarization (AS)</a:t>
            </a:r>
            <a:r>
              <a:rPr lang="en-US" sz="1500" dirty="0"/>
              <a:t>: </a:t>
            </a:r>
          </a:p>
          <a:p>
            <a:pPr marL="285750" indent="-285750">
              <a:buFont typeface="Arial" panose="020B0604020202020204" pitchFamily="34" charset="0"/>
              <a:buChar char="•"/>
            </a:pPr>
            <a:r>
              <a:rPr lang="en-US" sz="1500" dirty="0"/>
              <a:t>Generate new text that captures the most relevant information</a:t>
            </a:r>
          </a:p>
          <a:p>
            <a:pPr marL="285750" indent="-285750">
              <a:buFont typeface="Arial" panose="020B0604020202020204" pitchFamily="34" charset="0"/>
              <a:buChar char="•"/>
            </a:pPr>
            <a:r>
              <a:rPr lang="en-US" sz="1500" dirty="0"/>
              <a:t>Context is taken into consideration, compressed paraphrasing of the main contents of the document, potentially using vocabulary unseen in the source document</a:t>
            </a:r>
          </a:p>
        </p:txBody>
      </p:sp>
    </p:spTree>
    <p:extLst>
      <p:ext uri="{BB962C8B-B14F-4D97-AF65-F5344CB8AC3E}">
        <p14:creationId xmlns:p14="http://schemas.microsoft.com/office/powerpoint/2010/main" val="969643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3121-9E88-EB99-5976-E415F904084E}"/>
              </a:ext>
            </a:extLst>
          </p:cNvPr>
          <p:cNvSpPr>
            <a:spLocks noGrp="1"/>
          </p:cNvSpPr>
          <p:nvPr>
            <p:ph type="title"/>
          </p:nvPr>
        </p:nvSpPr>
        <p:spPr>
          <a:xfrm>
            <a:off x="492432" y="739582"/>
            <a:ext cx="10634472" cy="877824"/>
          </a:xfrm>
        </p:spPr>
        <p:txBody>
          <a:bodyPr/>
          <a:lstStyle/>
          <a:p>
            <a:pPr algn="ctr"/>
            <a:r>
              <a:rPr lang="en-US" sz="4000" dirty="0"/>
              <a:t>T5</a:t>
            </a:r>
          </a:p>
        </p:txBody>
      </p:sp>
      <p:pic>
        <p:nvPicPr>
          <p:cNvPr id="6" name="Picture 5" descr="Chart, line chart&#10;&#10;Description automatically generated">
            <a:extLst>
              <a:ext uri="{FF2B5EF4-FFF2-40B4-BE49-F238E27FC236}">
                <a16:creationId xmlns:a16="http://schemas.microsoft.com/office/drawing/2014/main" id="{54CE9155-858F-073A-5ABE-2CB70955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8" y="1617406"/>
            <a:ext cx="5348748" cy="3384362"/>
          </a:xfrm>
          <a:prstGeom prst="rect">
            <a:avLst/>
          </a:prstGeom>
        </p:spPr>
      </p:pic>
      <p:pic>
        <p:nvPicPr>
          <p:cNvPr id="8" name="Picture 7" descr="Chart, line chart&#10;&#10;Description automatically generated">
            <a:extLst>
              <a:ext uri="{FF2B5EF4-FFF2-40B4-BE49-F238E27FC236}">
                <a16:creationId xmlns:a16="http://schemas.microsoft.com/office/drawing/2014/main" id="{B9F15072-B0C5-7FA9-5363-9361D133F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668" y="1709437"/>
            <a:ext cx="5674442" cy="3531157"/>
          </a:xfrm>
          <a:prstGeom prst="rect">
            <a:avLst/>
          </a:prstGeom>
        </p:spPr>
      </p:pic>
      <p:sp>
        <p:nvSpPr>
          <p:cNvPr id="10" name="TextBox 9">
            <a:extLst>
              <a:ext uri="{FF2B5EF4-FFF2-40B4-BE49-F238E27FC236}">
                <a16:creationId xmlns:a16="http://schemas.microsoft.com/office/drawing/2014/main" id="{75F1BB58-4545-BE64-9C13-19ADEA2E5FDA}"/>
              </a:ext>
            </a:extLst>
          </p:cNvPr>
          <p:cNvSpPr txBox="1"/>
          <p:nvPr/>
        </p:nvSpPr>
        <p:spPr>
          <a:xfrm>
            <a:off x="1366684" y="5472087"/>
            <a:ext cx="10009239" cy="369332"/>
          </a:xfrm>
          <a:prstGeom prst="rect">
            <a:avLst/>
          </a:prstGeom>
          <a:noFill/>
        </p:spPr>
        <p:txBody>
          <a:bodyPr wrap="square">
            <a:spAutoFit/>
          </a:bodyPr>
          <a:lstStyle/>
          <a:p>
            <a:r>
              <a:rPr lang="en-US" b="1" dirty="0"/>
              <a:t>Test ROUGE Score: {'rouge1': 18.4964, 'rouge2': 6.7465, 'rougeL’: 16.6649, 'rougeLsum’: 16.8667}</a:t>
            </a:r>
          </a:p>
        </p:txBody>
      </p:sp>
    </p:spTree>
    <p:extLst>
      <p:ext uri="{BB962C8B-B14F-4D97-AF65-F5344CB8AC3E}">
        <p14:creationId xmlns:p14="http://schemas.microsoft.com/office/powerpoint/2010/main" val="2093460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3121-9E88-EB99-5976-E415F904084E}"/>
              </a:ext>
            </a:extLst>
          </p:cNvPr>
          <p:cNvSpPr>
            <a:spLocks noGrp="1"/>
          </p:cNvSpPr>
          <p:nvPr>
            <p:ph type="title"/>
          </p:nvPr>
        </p:nvSpPr>
        <p:spPr>
          <a:xfrm>
            <a:off x="512097" y="806663"/>
            <a:ext cx="10634472" cy="877824"/>
          </a:xfrm>
        </p:spPr>
        <p:txBody>
          <a:bodyPr/>
          <a:lstStyle/>
          <a:p>
            <a:pPr algn="ctr"/>
            <a:r>
              <a:rPr lang="en-US" sz="4000" dirty="0"/>
              <a:t>GPT-2</a:t>
            </a:r>
          </a:p>
        </p:txBody>
      </p:sp>
      <p:sp>
        <p:nvSpPr>
          <p:cNvPr id="4" name="TextBox 3">
            <a:extLst>
              <a:ext uri="{FF2B5EF4-FFF2-40B4-BE49-F238E27FC236}">
                <a16:creationId xmlns:a16="http://schemas.microsoft.com/office/drawing/2014/main" id="{31A3F982-E5BB-2473-7240-B93F02FC05AC}"/>
              </a:ext>
            </a:extLst>
          </p:cNvPr>
          <p:cNvSpPr txBox="1"/>
          <p:nvPr/>
        </p:nvSpPr>
        <p:spPr>
          <a:xfrm>
            <a:off x="1042220" y="5538061"/>
            <a:ext cx="10104349" cy="369332"/>
          </a:xfrm>
          <a:prstGeom prst="rect">
            <a:avLst/>
          </a:prstGeom>
          <a:noFill/>
        </p:spPr>
        <p:txBody>
          <a:bodyPr wrap="square">
            <a:spAutoFit/>
          </a:bodyPr>
          <a:lstStyle/>
          <a:p>
            <a:r>
              <a:rPr lang="en-US" b="1" dirty="0"/>
              <a:t>Test ROUGE Score: {'rouge1': 17.0593, 'rouge2': 7.304, 'rougeL': 12.3064, 'rougeLsum': 12.3045}</a:t>
            </a:r>
          </a:p>
        </p:txBody>
      </p:sp>
      <p:pic>
        <p:nvPicPr>
          <p:cNvPr id="6" name="Picture 5">
            <a:extLst>
              <a:ext uri="{FF2B5EF4-FFF2-40B4-BE49-F238E27FC236}">
                <a16:creationId xmlns:a16="http://schemas.microsoft.com/office/drawing/2014/main" id="{643E15FE-65E5-440B-9D82-A4A5D0EEB14E}"/>
              </a:ext>
            </a:extLst>
          </p:cNvPr>
          <p:cNvPicPr>
            <a:picLocks noChangeAspect="1"/>
          </p:cNvPicPr>
          <p:nvPr/>
        </p:nvPicPr>
        <p:blipFill>
          <a:blip r:embed="rId2"/>
          <a:stretch>
            <a:fillRect/>
          </a:stretch>
        </p:blipFill>
        <p:spPr>
          <a:xfrm>
            <a:off x="835742" y="1684487"/>
            <a:ext cx="5456903" cy="3217606"/>
          </a:xfrm>
          <a:prstGeom prst="rect">
            <a:avLst/>
          </a:prstGeom>
        </p:spPr>
      </p:pic>
      <p:pic>
        <p:nvPicPr>
          <p:cNvPr id="8" name="Picture 7">
            <a:extLst>
              <a:ext uri="{FF2B5EF4-FFF2-40B4-BE49-F238E27FC236}">
                <a16:creationId xmlns:a16="http://schemas.microsoft.com/office/drawing/2014/main" id="{373DDF90-55B1-313D-7B07-42C299C428F7}"/>
              </a:ext>
            </a:extLst>
          </p:cNvPr>
          <p:cNvPicPr>
            <a:picLocks noChangeAspect="1"/>
          </p:cNvPicPr>
          <p:nvPr/>
        </p:nvPicPr>
        <p:blipFill>
          <a:blip r:embed="rId3"/>
          <a:stretch>
            <a:fillRect/>
          </a:stretch>
        </p:blipFill>
        <p:spPr>
          <a:xfrm>
            <a:off x="6616290" y="1684488"/>
            <a:ext cx="4866967" cy="3693758"/>
          </a:xfrm>
          <a:prstGeom prst="rect">
            <a:avLst/>
          </a:prstGeom>
        </p:spPr>
      </p:pic>
    </p:spTree>
    <p:extLst>
      <p:ext uri="{BB962C8B-B14F-4D97-AF65-F5344CB8AC3E}">
        <p14:creationId xmlns:p14="http://schemas.microsoft.com/office/powerpoint/2010/main" val="1825148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3121-9E88-EB99-5976-E415F904084E}"/>
              </a:ext>
            </a:extLst>
          </p:cNvPr>
          <p:cNvSpPr>
            <a:spLocks noGrp="1"/>
          </p:cNvSpPr>
          <p:nvPr>
            <p:ph type="title"/>
          </p:nvPr>
        </p:nvSpPr>
        <p:spPr>
          <a:xfrm>
            <a:off x="482600" y="978408"/>
            <a:ext cx="10634472" cy="877824"/>
          </a:xfrm>
        </p:spPr>
        <p:txBody>
          <a:bodyPr/>
          <a:lstStyle/>
          <a:p>
            <a:r>
              <a:rPr lang="en-US" sz="4000" dirty="0"/>
              <a:t>Results – SHAP Explainer</a:t>
            </a:r>
          </a:p>
        </p:txBody>
      </p:sp>
      <p:pic>
        <p:nvPicPr>
          <p:cNvPr id="5" name="Picture 4">
            <a:extLst>
              <a:ext uri="{FF2B5EF4-FFF2-40B4-BE49-F238E27FC236}">
                <a16:creationId xmlns:a16="http://schemas.microsoft.com/office/drawing/2014/main" id="{7AAABEFC-41D8-BB16-179D-4C1EE1FEDFBC}"/>
              </a:ext>
            </a:extLst>
          </p:cNvPr>
          <p:cNvPicPr>
            <a:picLocks noChangeAspect="1"/>
          </p:cNvPicPr>
          <p:nvPr/>
        </p:nvPicPr>
        <p:blipFill>
          <a:blip r:embed="rId2"/>
          <a:stretch>
            <a:fillRect/>
          </a:stretch>
        </p:blipFill>
        <p:spPr>
          <a:xfrm>
            <a:off x="482600" y="2039017"/>
            <a:ext cx="4837471" cy="4076648"/>
          </a:xfrm>
          <a:prstGeom prst="rect">
            <a:avLst/>
          </a:prstGeom>
        </p:spPr>
      </p:pic>
    </p:spTree>
    <p:extLst>
      <p:ext uri="{BB962C8B-B14F-4D97-AF65-F5344CB8AC3E}">
        <p14:creationId xmlns:p14="http://schemas.microsoft.com/office/powerpoint/2010/main" val="393749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D9C9-FF86-DCC3-2D1A-E77E41B0BB88}"/>
              </a:ext>
            </a:extLst>
          </p:cNvPr>
          <p:cNvSpPr>
            <a:spLocks noGrp="1"/>
          </p:cNvSpPr>
          <p:nvPr>
            <p:ph type="title"/>
          </p:nvPr>
        </p:nvSpPr>
        <p:spPr>
          <a:xfrm>
            <a:off x="482600" y="663776"/>
            <a:ext cx="10634472" cy="841248"/>
          </a:xfrm>
        </p:spPr>
        <p:txBody>
          <a:bodyPr/>
          <a:lstStyle/>
          <a:p>
            <a:r>
              <a:rPr lang="en-US" sz="4000" dirty="0"/>
              <a:t>Result - Summarization</a:t>
            </a:r>
          </a:p>
        </p:txBody>
      </p:sp>
      <p:graphicFrame>
        <p:nvGraphicFramePr>
          <p:cNvPr id="8" name="Table 4">
            <a:extLst>
              <a:ext uri="{FF2B5EF4-FFF2-40B4-BE49-F238E27FC236}">
                <a16:creationId xmlns:a16="http://schemas.microsoft.com/office/drawing/2014/main" id="{B89494A7-3144-590A-D470-E81066A626FC}"/>
              </a:ext>
            </a:extLst>
          </p:cNvPr>
          <p:cNvGraphicFramePr>
            <a:graphicFrameLocks noGrp="1"/>
          </p:cNvGraphicFramePr>
          <p:nvPr>
            <p:ph idx="1"/>
            <p:extLst>
              <p:ext uri="{D42A27DB-BD31-4B8C-83A1-F6EECF244321}">
                <p14:modId xmlns:p14="http://schemas.microsoft.com/office/powerpoint/2010/main" val="711484133"/>
              </p:ext>
            </p:extLst>
          </p:nvPr>
        </p:nvGraphicFramePr>
        <p:xfrm>
          <a:off x="482600" y="1680625"/>
          <a:ext cx="10932652" cy="4913430"/>
        </p:xfrm>
        <a:graphic>
          <a:graphicData uri="http://schemas.openxmlformats.org/drawingml/2006/table">
            <a:tbl>
              <a:tblPr firstRow="1" bandRow="1">
                <a:tableStyleId>{5C22544A-7EE6-4342-B048-85BDC9FD1C3A}</a:tableStyleId>
              </a:tblPr>
              <a:tblGrid>
                <a:gridCol w="5466326">
                  <a:extLst>
                    <a:ext uri="{9D8B030D-6E8A-4147-A177-3AD203B41FA5}">
                      <a16:colId xmlns:a16="http://schemas.microsoft.com/office/drawing/2014/main" val="4008571037"/>
                    </a:ext>
                  </a:extLst>
                </a:gridCol>
                <a:gridCol w="5466326">
                  <a:extLst>
                    <a:ext uri="{9D8B030D-6E8A-4147-A177-3AD203B41FA5}">
                      <a16:colId xmlns:a16="http://schemas.microsoft.com/office/drawing/2014/main" val="3994441810"/>
                    </a:ext>
                  </a:extLst>
                </a:gridCol>
              </a:tblGrid>
              <a:tr h="402390">
                <a:tc>
                  <a:txBody>
                    <a:bodyPr/>
                    <a:lstStyle/>
                    <a:p>
                      <a:r>
                        <a:rPr lang="en-US" dirty="0"/>
                        <a:t>Original Text </a:t>
                      </a:r>
                    </a:p>
                  </a:txBody>
                  <a:tcPr/>
                </a:tc>
                <a:tc>
                  <a:txBody>
                    <a:bodyPr/>
                    <a:lstStyle/>
                    <a:p>
                      <a:r>
                        <a:rPr lang="en-US" dirty="0"/>
                        <a:t>Predicted Summary</a:t>
                      </a:r>
                    </a:p>
                  </a:txBody>
                  <a:tcPr/>
                </a:tc>
                <a:extLst>
                  <a:ext uri="{0D108BD9-81ED-4DB2-BD59-A6C34878D82A}">
                    <a16:rowId xmlns:a16="http://schemas.microsoft.com/office/drawing/2014/main" val="71433922"/>
                  </a:ext>
                </a:extLst>
              </a:tr>
              <a:tr h="4239128">
                <a:tc>
                  <a:txBody>
                    <a:bodyPr/>
                    <a:lstStyle/>
                    <a:p>
                      <a:r>
                        <a:rPr lang="en-US" sz="1400" b="0" i="0" kern="1200" dirty="0">
                          <a:solidFill>
                            <a:schemeClr val="dk1"/>
                          </a:solidFill>
                          <a:effectLst/>
                          <a:latin typeface="+mn-lt"/>
                          <a:ea typeface="+mn-ea"/>
                          <a:cs typeface="+mn-cs"/>
                        </a:rPr>
                        <a:t>(CNN) -- Interior Department officials announced an extensive restructuring of the agencies that oversee offshore oil drilling Wednesday, pledging "fundamental change" for a system widely criticized after the worst oil spill in U.S. history. The expected moves split the since-renamed Minerals Management Service into separate agencies, with one responsible for approving offshore leases and another to enforce safety and environmental laws. Michael Bromwich, the head of the current Bureau of Ocean Energy Management, Regulation, and Enforcement, told reporters the reorganization is aimed at beefing up safety after "decades of neglect" and conflicts of interest among regulators. "This reorganization is much more than just moving boxes around," Bromwich said. "It is about a comprehensive review and a fundamental change in the way that these agencies operate.“ The Interior Department said it plans to have its newly created Bureau of Ocean Energy Management and Bureau of Safety and Environmental Enforcement up and running by October 1. A separate agency to collect revenues from leases was spun off from MMS in 2010…………………..</a:t>
                      </a:r>
                      <a:endParaRPr lang="en-US" sz="1400" dirty="0"/>
                    </a:p>
                  </a:txBody>
                  <a:tcPr/>
                </a:tc>
                <a:tc>
                  <a:txBody>
                    <a:bodyPr/>
                    <a:lstStyle/>
                    <a:p>
                      <a:r>
                        <a:rPr lang="en-US" b="1" u="sng" dirty="0"/>
                        <a:t>T5</a:t>
                      </a:r>
                      <a:r>
                        <a:rPr lang="en-US" dirty="0"/>
                        <a:t>: </a:t>
                      </a:r>
                    </a:p>
                    <a:p>
                      <a:r>
                        <a:rPr lang="en-US" sz="1600" dirty="0"/>
                        <a:t>the interior department announces an extensive restructuring of the agencies that oversee offshore oil drilling. the agency is split into separate agencies, with one responsible for approving offshore leases and another to enforce safety and environmental laws. the reorganization is aimed at beefing up safety after "decades of neglect" and conflicts of interest among regulators.</a:t>
                      </a:r>
                    </a:p>
                    <a:p>
                      <a:endParaRPr lang="en-US" sz="1600" dirty="0"/>
                    </a:p>
                    <a:p>
                      <a:r>
                        <a:rPr lang="en-US" sz="1600" b="1" u="sng" dirty="0"/>
                        <a:t>BART</a:t>
                      </a:r>
                      <a:r>
                        <a:rPr lang="en-US" sz="1600" dirty="0"/>
                        <a:t>:</a:t>
                      </a:r>
                    </a:p>
                    <a:p>
                      <a:endParaRPr lang="en-US" sz="1600" dirty="0"/>
                    </a:p>
                    <a:p>
                      <a:r>
                        <a:rPr lang="en-US" sz="1600" dirty="0"/>
                        <a:t>'Former head of Sandia National Laboratories to lead committee on safety, well containment. "This reorganization is much more than just moving boxes around," Michael Bromwich says. Minerals Management Service will be split into separate agencies. The agency is responsible for approving offshore leases and enforcing safety and environmental laws.'</a:t>
                      </a:r>
                    </a:p>
                  </a:txBody>
                  <a:tcPr/>
                </a:tc>
                <a:extLst>
                  <a:ext uri="{0D108BD9-81ED-4DB2-BD59-A6C34878D82A}">
                    <a16:rowId xmlns:a16="http://schemas.microsoft.com/office/drawing/2014/main" val="1201554065"/>
                  </a:ext>
                </a:extLst>
              </a:tr>
            </a:tbl>
          </a:graphicData>
        </a:graphic>
      </p:graphicFrame>
    </p:spTree>
    <p:extLst>
      <p:ext uri="{BB962C8B-B14F-4D97-AF65-F5344CB8AC3E}">
        <p14:creationId xmlns:p14="http://schemas.microsoft.com/office/powerpoint/2010/main" val="357503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81" name="Straight Connector 308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83" name="Straight Connector 308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85" name="Rectangle 3084">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8C233-B413-BB36-FD5F-193E6C8C5DC1}"/>
              </a:ext>
            </a:extLst>
          </p:cNvPr>
          <p:cNvSpPr>
            <a:spLocks noGrp="1"/>
          </p:cNvSpPr>
          <p:nvPr>
            <p:ph type="title"/>
          </p:nvPr>
        </p:nvSpPr>
        <p:spPr>
          <a:xfrm>
            <a:off x="6014678" y="3013510"/>
            <a:ext cx="5614993" cy="3093468"/>
          </a:xfrm>
        </p:spPr>
        <p:txBody>
          <a:bodyPr vert="horz" lIns="91440" tIns="45720" rIns="91440" bIns="45720" rtlCol="0" anchor="t">
            <a:normAutofit/>
          </a:bodyPr>
          <a:lstStyle/>
          <a:p>
            <a:pPr>
              <a:lnSpc>
                <a:spcPct val="90000"/>
              </a:lnSpc>
            </a:pPr>
            <a:r>
              <a:rPr lang="en-US" sz="3200" dirty="0"/>
              <a:t>CUDA Error: Out of Memory</a:t>
            </a:r>
          </a:p>
        </p:txBody>
      </p:sp>
      <p:cxnSp>
        <p:nvCxnSpPr>
          <p:cNvPr id="3087" name="Straight Connector 3086">
            <a:extLst>
              <a:ext uri="{FF2B5EF4-FFF2-40B4-BE49-F238E27FC236}">
                <a16:creationId xmlns:a16="http://schemas.microsoft.com/office/drawing/2014/main" id="{90D4BE5E-A277-4D2C-9B8A-205561BC70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0EF6CDAF-C765-7962-CBB1-9DD61496AA6B}"/>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tretch>
            <a:fillRect/>
          </a:stretch>
        </p:blipFill>
        <p:spPr bwMode="auto">
          <a:xfrm>
            <a:off x="778157" y="664614"/>
            <a:ext cx="4417146" cy="5504233"/>
          </a:xfrm>
          <a:prstGeom prst="rect">
            <a:avLst/>
          </a:prstGeom>
          <a:noFill/>
          <a:extLst>
            <a:ext uri="{909E8E84-426E-40DD-AFC4-6F175D3DCCD1}">
              <a14:hiddenFill xmlns:a14="http://schemas.microsoft.com/office/drawing/2010/main">
                <a:solidFill>
                  <a:srgbClr val="FFFFFF"/>
                </a:solidFill>
              </a14:hiddenFill>
            </a:ext>
          </a:extLst>
        </p:spPr>
      </p:pic>
      <p:cxnSp>
        <p:nvCxnSpPr>
          <p:cNvPr id="3089" name="Straight Connector 3088">
            <a:extLst>
              <a:ext uri="{FF2B5EF4-FFF2-40B4-BE49-F238E27FC236}">
                <a16:creationId xmlns:a16="http://schemas.microsoft.com/office/drawing/2014/main" id="{5D5EC73D-B34E-4B0B-8892-49C0610165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557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6" name="Rectangle 1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7C45D-4BFB-D297-38F3-19E75D8F7D35}"/>
              </a:ext>
            </a:extLst>
          </p:cNvPr>
          <p:cNvSpPr>
            <a:spLocks noGrp="1"/>
          </p:cNvSpPr>
          <p:nvPr>
            <p:ph type="title"/>
          </p:nvPr>
        </p:nvSpPr>
        <p:spPr>
          <a:xfrm>
            <a:off x="481007" y="696037"/>
            <a:ext cx="5481579" cy="2006220"/>
          </a:xfrm>
        </p:spPr>
        <p:txBody>
          <a:bodyPr vert="horz" lIns="91440" tIns="45720" rIns="91440" bIns="45720" rtlCol="0" anchor="ctr">
            <a:normAutofit/>
          </a:bodyPr>
          <a:lstStyle/>
          <a:p>
            <a:r>
              <a:rPr lang="en-US" dirty="0"/>
              <a:t>Idea</a:t>
            </a:r>
          </a:p>
        </p:txBody>
      </p:sp>
      <p:sp>
        <p:nvSpPr>
          <p:cNvPr id="3" name="Content Placeholder 2">
            <a:extLst>
              <a:ext uri="{FF2B5EF4-FFF2-40B4-BE49-F238E27FC236}">
                <a16:creationId xmlns:a16="http://schemas.microsoft.com/office/drawing/2014/main" id="{09B7E145-6153-A5F0-836C-227D6A8C76DE}"/>
              </a:ext>
            </a:extLst>
          </p:cNvPr>
          <p:cNvSpPr>
            <a:spLocks noGrp="1"/>
          </p:cNvSpPr>
          <p:nvPr>
            <p:ph idx="1"/>
          </p:nvPr>
        </p:nvSpPr>
        <p:spPr>
          <a:xfrm>
            <a:off x="6143946" y="696037"/>
            <a:ext cx="4862473" cy="2006220"/>
          </a:xfrm>
        </p:spPr>
        <p:txBody>
          <a:bodyPr vert="horz" lIns="91440" tIns="45720" rIns="91440" bIns="45720" rtlCol="0" anchor="ctr">
            <a:normAutofit/>
          </a:bodyPr>
          <a:lstStyle/>
          <a:p>
            <a:r>
              <a:rPr lang="en-US" dirty="0">
                <a:hlinkClick r:id="rId2"/>
              </a:rPr>
              <a:t>https://www.inshorts.com/</a:t>
            </a:r>
            <a:endParaRPr lang="en-US" dirty="0"/>
          </a:p>
        </p:txBody>
      </p:sp>
      <p:cxnSp>
        <p:nvCxnSpPr>
          <p:cNvPr id="18" name="Straight Connector 17">
            <a:extLst>
              <a:ext uri="{FF2B5EF4-FFF2-40B4-BE49-F238E27FC236}">
                <a16:creationId xmlns:a16="http://schemas.microsoft.com/office/drawing/2014/main" id="{16C116DA-899F-423B-A82A-01DAF67C14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7A030CB-D662-4E87-B668-9DE9163E9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6D5BDCB-958B-B075-336B-32A756D3179E}"/>
              </a:ext>
            </a:extLst>
          </p:cNvPr>
          <p:cNvPicPr>
            <a:picLocks noChangeAspect="1"/>
          </p:cNvPicPr>
          <p:nvPr/>
        </p:nvPicPr>
        <p:blipFill>
          <a:blip r:embed="rId3">
            <a:alphaModFix/>
          </a:blip>
          <a:stretch>
            <a:fillRect/>
          </a:stretch>
        </p:blipFill>
        <p:spPr>
          <a:xfrm>
            <a:off x="2751195" y="3109356"/>
            <a:ext cx="6609881" cy="3090120"/>
          </a:xfrm>
          <a:prstGeom prst="rect">
            <a:avLst/>
          </a:prstGeom>
        </p:spPr>
      </p:pic>
      <p:cxnSp>
        <p:nvCxnSpPr>
          <p:cNvPr id="22" name="Straight Connector 21">
            <a:extLst>
              <a:ext uri="{FF2B5EF4-FFF2-40B4-BE49-F238E27FC236}">
                <a16:creationId xmlns:a16="http://schemas.microsoft.com/office/drawing/2014/main" id="{7F947FE2-C7ED-40F6-BF61-8642A1E95A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1974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EDE8-E656-EF5E-8CAF-92DDC02DB22A}"/>
              </a:ext>
            </a:extLst>
          </p:cNvPr>
          <p:cNvSpPr>
            <a:spLocks noGrp="1"/>
          </p:cNvSpPr>
          <p:nvPr>
            <p:ph type="title"/>
          </p:nvPr>
        </p:nvSpPr>
        <p:spPr>
          <a:xfrm>
            <a:off x="482600" y="978408"/>
            <a:ext cx="10634472" cy="691772"/>
          </a:xfrm>
        </p:spPr>
        <p:txBody>
          <a:bodyPr/>
          <a:lstStyle/>
          <a:p>
            <a:pPr algn="ctr"/>
            <a:r>
              <a:rPr lang="en-US" sz="5400" dirty="0"/>
              <a:t>News Article</a:t>
            </a:r>
          </a:p>
        </p:txBody>
      </p:sp>
      <p:pic>
        <p:nvPicPr>
          <p:cNvPr id="5" name="Content Placeholder 4">
            <a:extLst>
              <a:ext uri="{FF2B5EF4-FFF2-40B4-BE49-F238E27FC236}">
                <a16:creationId xmlns:a16="http://schemas.microsoft.com/office/drawing/2014/main" id="{FB7C6AE9-4D70-B2ED-ED7C-E1484914F6EE}"/>
              </a:ext>
            </a:extLst>
          </p:cNvPr>
          <p:cNvPicPr>
            <a:picLocks noGrp="1" noChangeAspect="1"/>
          </p:cNvPicPr>
          <p:nvPr>
            <p:ph idx="1"/>
          </p:nvPr>
        </p:nvPicPr>
        <p:blipFill>
          <a:blip r:embed="rId2"/>
          <a:stretch>
            <a:fillRect/>
          </a:stretch>
        </p:blipFill>
        <p:spPr>
          <a:xfrm>
            <a:off x="638535" y="1931480"/>
            <a:ext cx="4197328" cy="3948112"/>
          </a:xfrm>
        </p:spPr>
      </p:pic>
      <p:sp>
        <p:nvSpPr>
          <p:cNvPr id="7" name="TextBox 6">
            <a:extLst>
              <a:ext uri="{FF2B5EF4-FFF2-40B4-BE49-F238E27FC236}">
                <a16:creationId xmlns:a16="http://schemas.microsoft.com/office/drawing/2014/main" id="{08E3296B-38F2-3408-6628-F54F18940EC7}"/>
              </a:ext>
            </a:extLst>
          </p:cNvPr>
          <p:cNvSpPr txBox="1"/>
          <p:nvPr/>
        </p:nvSpPr>
        <p:spPr>
          <a:xfrm>
            <a:off x="5711943" y="3305663"/>
            <a:ext cx="6097554" cy="923330"/>
          </a:xfrm>
          <a:prstGeom prst="rect">
            <a:avLst/>
          </a:prstGeom>
          <a:noFill/>
        </p:spPr>
        <p:txBody>
          <a:bodyPr wrap="square">
            <a:spAutoFit/>
          </a:bodyPr>
          <a:lstStyle/>
          <a:p>
            <a:r>
              <a:rPr lang="en-US" dirty="0">
                <a:hlinkClick r:id="rId3"/>
              </a:rPr>
              <a:t>https://www.dailymail.co.uk/news/article-2209497/David-Cameron-goes-way-Brazil-drum-business-just-want-talk-Boris.html</a:t>
            </a:r>
            <a:endParaRPr lang="en-US" dirty="0"/>
          </a:p>
        </p:txBody>
      </p:sp>
    </p:spTree>
    <p:extLst>
      <p:ext uri="{BB962C8B-B14F-4D97-AF65-F5344CB8AC3E}">
        <p14:creationId xmlns:p14="http://schemas.microsoft.com/office/powerpoint/2010/main" val="335243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28CACC5-D86B-49F3-9C70-374B1C971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ABFB8799-63B8-4407-9098-F9346BDCDF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BBBC5F1-8CFF-46BA-BD62-FC5AA477AA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9" name="Content Placeholder 2">
            <a:extLst>
              <a:ext uri="{FF2B5EF4-FFF2-40B4-BE49-F238E27FC236}">
                <a16:creationId xmlns:a16="http://schemas.microsoft.com/office/drawing/2014/main" id="{711C76D9-E913-0D5A-1420-6DDD1E732DE3}"/>
              </a:ext>
            </a:extLst>
          </p:cNvPr>
          <p:cNvGraphicFramePr>
            <a:graphicFrameLocks noGrp="1"/>
          </p:cNvGraphicFramePr>
          <p:nvPr>
            <p:ph idx="1"/>
            <p:extLst>
              <p:ext uri="{D42A27DB-BD31-4B8C-83A1-F6EECF244321}">
                <p14:modId xmlns:p14="http://schemas.microsoft.com/office/powerpoint/2010/main" val="3908412613"/>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948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285DC2-9700-83C3-398C-FE1D0EFA690A}"/>
              </a:ext>
            </a:extLst>
          </p:cNvPr>
          <p:cNvSpPr>
            <a:spLocks noGrp="1"/>
          </p:cNvSpPr>
          <p:nvPr>
            <p:ph type="title"/>
          </p:nvPr>
        </p:nvSpPr>
        <p:spPr>
          <a:xfrm>
            <a:off x="482600" y="978407"/>
            <a:ext cx="10634472" cy="640843"/>
          </a:xfrm>
        </p:spPr>
        <p:txBody>
          <a:bodyPr/>
          <a:lstStyle/>
          <a:p>
            <a:pPr algn="ctr"/>
            <a:r>
              <a:rPr lang="en-US"/>
              <a:t>Transformers</a:t>
            </a:r>
            <a:endParaRPr lang="en-US" dirty="0"/>
          </a:p>
        </p:txBody>
      </p:sp>
      <p:pic>
        <p:nvPicPr>
          <p:cNvPr id="1026" name="Picture 2" descr="How to Watch the Transformers Movies in Chronological Order - IGN">
            <a:extLst>
              <a:ext uri="{FF2B5EF4-FFF2-40B4-BE49-F238E27FC236}">
                <a16:creationId xmlns:a16="http://schemas.microsoft.com/office/drawing/2014/main" id="{510043FA-0E72-245B-602D-0EAF5F11C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939636"/>
            <a:ext cx="11124682" cy="4414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4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7A05-201C-9EC2-587F-E77ED9B1D925}"/>
              </a:ext>
            </a:extLst>
          </p:cNvPr>
          <p:cNvSpPr>
            <a:spLocks noGrp="1"/>
          </p:cNvSpPr>
          <p:nvPr>
            <p:ph type="title"/>
          </p:nvPr>
        </p:nvSpPr>
        <p:spPr>
          <a:xfrm>
            <a:off x="482600" y="978408"/>
            <a:ext cx="10634472" cy="923544"/>
          </a:xfrm>
        </p:spPr>
        <p:txBody>
          <a:bodyPr/>
          <a:lstStyle/>
          <a:p>
            <a:pPr algn="ctr"/>
            <a:r>
              <a:rPr lang="en-US" dirty="0"/>
              <a:t>Transformers</a:t>
            </a:r>
          </a:p>
        </p:txBody>
      </p:sp>
      <p:sp>
        <p:nvSpPr>
          <p:cNvPr id="3" name="Content Placeholder 2">
            <a:extLst>
              <a:ext uri="{FF2B5EF4-FFF2-40B4-BE49-F238E27FC236}">
                <a16:creationId xmlns:a16="http://schemas.microsoft.com/office/drawing/2014/main" id="{93F69CC7-AD75-B06E-9FD7-C1519FB1F385}"/>
              </a:ext>
            </a:extLst>
          </p:cNvPr>
          <p:cNvSpPr>
            <a:spLocks noGrp="1"/>
          </p:cNvSpPr>
          <p:nvPr>
            <p:ph idx="1"/>
          </p:nvPr>
        </p:nvSpPr>
        <p:spPr>
          <a:xfrm>
            <a:off x="972313" y="2615185"/>
            <a:ext cx="2352039" cy="3261148"/>
          </a:xfrm>
        </p:spPr>
        <p:txBody>
          <a:bodyPr>
            <a:normAutofit/>
          </a:bodyPr>
          <a:lstStyle/>
          <a:p>
            <a:r>
              <a:rPr lang="en-US" sz="2800" dirty="0"/>
              <a:t>BART</a:t>
            </a:r>
          </a:p>
        </p:txBody>
      </p:sp>
      <p:sp>
        <p:nvSpPr>
          <p:cNvPr id="4" name="Content Placeholder 2">
            <a:extLst>
              <a:ext uri="{FF2B5EF4-FFF2-40B4-BE49-F238E27FC236}">
                <a16:creationId xmlns:a16="http://schemas.microsoft.com/office/drawing/2014/main" id="{454F8F5A-C224-12F4-4433-F3794E53642A}"/>
              </a:ext>
            </a:extLst>
          </p:cNvPr>
          <p:cNvSpPr txBox="1">
            <a:spLocks/>
          </p:cNvSpPr>
          <p:nvPr/>
        </p:nvSpPr>
        <p:spPr>
          <a:xfrm>
            <a:off x="4209798" y="2615185"/>
            <a:ext cx="2547618" cy="326440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T5 (Text-to-Text)</a:t>
            </a:r>
          </a:p>
        </p:txBody>
      </p:sp>
      <p:sp>
        <p:nvSpPr>
          <p:cNvPr id="5" name="Content Placeholder 2">
            <a:extLst>
              <a:ext uri="{FF2B5EF4-FFF2-40B4-BE49-F238E27FC236}">
                <a16:creationId xmlns:a16="http://schemas.microsoft.com/office/drawing/2014/main" id="{B85A242C-1067-302C-081E-D46AF649D209}"/>
              </a:ext>
            </a:extLst>
          </p:cNvPr>
          <p:cNvSpPr txBox="1">
            <a:spLocks/>
          </p:cNvSpPr>
          <p:nvPr/>
        </p:nvSpPr>
        <p:spPr>
          <a:xfrm>
            <a:off x="8824469" y="2615186"/>
            <a:ext cx="1748536" cy="32735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GPT-2</a:t>
            </a:r>
          </a:p>
        </p:txBody>
      </p:sp>
      <p:pic>
        <p:nvPicPr>
          <p:cNvPr id="2050" name="Picture 2" descr="Bart Simpson - Wikipedia">
            <a:extLst>
              <a:ext uri="{FF2B5EF4-FFF2-40B4-BE49-F238E27FC236}">
                <a16:creationId xmlns:a16="http://schemas.microsoft.com/office/drawing/2014/main" id="{2D3760FD-46BA-4454-73F6-5E0FC2C1F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95" y="3429001"/>
            <a:ext cx="2068822" cy="2447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4E432A6-7D1F-8214-D9C5-AE797F7DC322}"/>
              </a:ext>
            </a:extLst>
          </p:cNvPr>
          <p:cNvPicPr>
            <a:picLocks noChangeAspect="1"/>
          </p:cNvPicPr>
          <p:nvPr/>
        </p:nvPicPr>
        <p:blipFill>
          <a:blip r:embed="rId3"/>
          <a:stretch>
            <a:fillRect/>
          </a:stretch>
        </p:blipFill>
        <p:spPr>
          <a:xfrm>
            <a:off x="4176140" y="3429000"/>
            <a:ext cx="2581275" cy="2307314"/>
          </a:xfrm>
          <a:prstGeom prst="rect">
            <a:avLst/>
          </a:prstGeom>
        </p:spPr>
      </p:pic>
      <p:pic>
        <p:nvPicPr>
          <p:cNvPr id="1026" name="Picture 2" descr="Better Language Models and Their Implications">
            <a:extLst>
              <a:ext uri="{FF2B5EF4-FFF2-40B4-BE49-F238E27FC236}">
                <a16:creationId xmlns:a16="http://schemas.microsoft.com/office/drawing/2014/main" id="{BEB40F7D-38DA-4428-CF47-6AA210284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880" y="3429000"/>
            <a:ext cx="2432561" cy="223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87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12640-767A-4C13-A3AF-43ADE15EE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C9744A-EAF1-4DC8-86F4-3993C444E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1E75F-D054-58FC-23F8-95164882E5FE}"/>
              </a:ext>
            </a:extLst>
          </p:cNvPr>
          <p:cNvSpPr>
            <a:spLocks noGrp="1"/>
          </p:cNvSpPr>
          <p:nvPr>
            <p:ph type="title"/>
          </p:nvPr>
        </p:nvSpPr>
        <p:spPr>
          <a:xfrm>
            <a:off x="482600" y="976160"/>
            <a:ext cx="10368901" cy="1493871"/>
          </a:xfrm>
        </p:spPr>
        <p:txBody>
          <a:bodyPr>
            <a:normAutofit/>
          </a:bodyPr>
          <a:lstStyle/>
          <a:p>
            <a:pPr>
              <a:lnSpc>
                <a:spcPct val="90000"/>
              </a:lnSpc>
            </a:pPr>
            <a:r>
              <a:rPr lang="en-US" sz="3500" dirty="0"/>
              <a:t>BART (Bidirectional Auto-Regressive Transformers)</a:t>
            </a:r>
          </a:p>
        </p:txBody>
      </p:sp>
      <p:cxnSp>
        <p:nvCxnSpPr>
          <p:cNvPr id="17" name="Straight Connector 16">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416" y="29462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57D579-010A-437B-A09E-8BFEB2F5A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4AD452DB-BBCD-FF9D-51D5-4A2A5ABDCE11}"/>
              </a:ext>
            </a:extLst>
          </p:cNvPr>
          <p:cNvGraphicFramePr>
            <a:graphicFrameLocks noGrp="1"/>
          </p:cNvGraphicFramePr>
          <p:nvPr>
            <p:ph idx="1"/>
            <p:extLst>
              <p:ext uri="{D42A27DB-BD31-4B8C-83A1-F6EECF244321}">
                <p14:modId xmlns:p14="http://schemas.microsoft.com/office/powerpoint/2010/main" val="2537612193"/>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29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12640-767A-4C13-A3AF-43ADE15EE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C9744A-EAF1-4DC8-86F4-3993C444E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21E75F-D054-58FC-23F8-95164882E5FE}"/>
              </a:ext>
            </a:extLst>
          </p:cNvPr>
          <p:cNvSpPr>
            <a:spLocks noGrp="1"/>
          </p:cNvSpPr>
          <p:nvPr>
            <p:ph type="title"/>
          </p:nvPr>
        </p:nvSpPr>
        <p:spPr>
          <a:xfrm>
            <a:off x="482600" y="976160"/>
            <a:ext cx="10368901" cy="1493871"/>
          </a:xfrm>
        </p:spPr>
        <p:txBody>
          <a:bodyPr>
            <a:normAutofit/>
          </a:bodyPr>
          <a:lstStyle/>
          <a:p>
            <a:pPr>
              <a:lnSpc>
                <a:spcPct val="90000"/>
              </a:lnSpc>
            </a:pPr>
            <a:r>
              <a:rPr lang="en-US" sz="3500" dirty="0"/>
              <a:t>T5 (Text-to-Text Transfer Transformer)</a:t>
            </a:r>
          </a:p>
        </p:txBody>
      </p:sp>
      <p:cxnSp>
        <p:nvCxnSpPr>
          <p:cNvPr id="17" name="Straight Connector 16">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9416" y="29462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C57D579-010A-437B-A09E-8BFEB2F5A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5" name="Content Placeholder 2">
            <a:extLst>
              <a:ext uri="{FF2B5EF4-FFF2-40B4-BE49-F238E27FC236}">
                <a16:creationId xmlns:a16="http://schemas.microsoft.com/office/drawing/2014/main" id="{4AD452DB-BBCD-FF9D-51D5-4A2A5ABDCE11}"/>
              </a:ext>
            </a:extLst>
          </p:cNvPr>
          <p:cNvGraphicFramePr>
            <a:graphicFrameLocks noGrp="1"/>
          </p:cNvGraphicFramePr>
          <p:nvPr>
            <p:ph idx="1"/>
            <p:extLst>
              <p:ext uri="{D42A27DB-BD31-4B8C-83A1-F6EECF244321}">
                <p14:modId xmlns:p14="http://schemas.microsoft.com/office/powerpoint/2010/main" val="3316284547"/>
              </p:ext>
            </p:extLst>
          </p:nvPr>
        </p:nvGraphicFramePr>
        <p:xfrm>
          <a:off x="482600" y="3306763"/>
          <a:ext cx="10507663" cy="2573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895212"/>
      </p:ext>
    </p:extLst>
  </p:cSld>
  <p:clrMapOvr>
    <a:masterClrMapping/>
  </p:clrMapOvr>
</p:sld>
</file>

<file path=ppt/theme/theme1.xml><?xml version="1.0" encoding="utf-8"?>
<a:theme xmlns:a="http://schemas.openxmlformats.org/drawingml/2006/main" name="LevelVTI">
  <a:themeElements>
    <a:clrScheme name="AnalogousFromLightSeed_2SEEDS">
      <a:dk1>
        <a:srgbClr val="000000"/>
      </a:dk1>
      <a:lt1>
        <a:srgbClr val="FFFFFF"/>
      </a:lt1>
      <a:dk2>
        <a:srgbClr val="2D2441"/>
      </a:dk2>
      <a:lt2>
        <a:srgbClr val="E8E6E2"/>
      </a:lt2>
      <a:accent1>
        <a:srgbClr val="7F93BA"/>
      </a:accent1>
      <a:accent2>
        <a:srgbClr val="7AA9B7"/>
      </a:accent2>
      <a:accent3>
        <a:srgbClr val="9996C6"/>
      </a:accent3>
      <a:accent4>
        <a:srgbClr val="BA927F"/>
      </a:accent4>
      <a:accent5>
        <a:srgbClr val="ADA383"/>
      </a:accent5>
      <a:accent6>
        <a:srgbClr val="A0A873"/>
      </a:accent6>
      <a:hlink>
        <a:srgbClr val="94805A"/>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emplate/>
  <TotalTime>1740</TotalTime>
  <Words>1205</Words>
  <Application>Microsoft Office PowerPoint</Application>
  <PresentationFormat>Widescreen</PresentationFormat>
  <Paragraphs>97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Seaford</vt:lpstr>
      <vt:lpstr>Source Sans Pro</vt:lpstr>
      <vt:lpstr>source-serif-pro</vt:lpstr>
      <vt:lpstr>LevelVTI</vt:lpstr>
      <vt:lpstr>Text Summarization for Daily Mail and CNN Articles</vt:lpstr>
      <vt:lpstr>Types of Summarization</vt:lpstr>
      <vt:lpstr>Idea</vt:lpstr>
      <vt:lpstr>News Article</vt:lpstr>
      <vt:lpstr>PowerPoint Presentation</vt:lpstr>
      <vt:lpstr>Transformers</vt:lpstr>
      <vt:lpstr>Transformers</vt:lpstr>
      <vt:lpstr>BART (Bidirectional Auto-Regressive Transformers)</vt:lpstr>
      <vt:lpstr>T5 (Text-to-Text Transfer Transformer)</vt:lpstr>
      <vt:lpstr>GPT-2 (Generative Pre-Training Transformer)</vt:lpstr>
      <vt:lpstr>Metrics Used</vt:lpstr>
      <vt:lpstr>Data Overview</vt:lpstr>
      <vt:lpstr>Source:  https://cs.nyu.edu/~kcho/DMQA/</vt:lpstr>
      <vt:lpstr>Preprocessing</vt:lpstr>
      <vt:lpstr>Fine-tuning Transformers</vt:lpstr>
      <vt:lpstr>Fine-Tuning – Configuration Tracker</vt:lpstr>
      <vt:lpstr>Fine-Tuning.. (contd.)</vt:lpstr>
      <vt:lpstr>Results </vt:lpstr>
      <vt:lpstr>BART</vt:lpstr>
      <vt:lpstr>T5</vt:lpstr>
      <vt:lpstr>GPT-2</vt:lpstr>
      <vt:lpstr>Results – SHAP Explainer</vt:lpstr>
      <vt:lpstr>Result - Summarization</vt:lpstr>
      <vt:lpstr>CUDA Error: Out of Memory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Abstractive Text Summarization for Daily Mail and CNN Articles</dc:title>
  <dc:creator>12027147949</dc:creator>
  <cp:lastModifiedBy>12027147949</cp:lastModifiedBy>
  <cp:revision>44</cp:revision>
  <dcterms:created xsi:type="dcterms:W3CDTF">2022-12-10T19:23:21Z</dcterms:created>
  <dcterms:modified xsi:type="dcterms:W3CDTF">2022-12-12T19:44:27Z</dcterms:modified>
</cp:coreProperties>
</file>